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306" r:id="rId4"/>
    <p:sldId id="296" r:id="rId5"/>
    <p:sldId id="297" r:id="rId6"/>
    <p:sldId id="272" r:id="rId7"/>
    <p:sldId id="264" r:id="rId8"/>
    <p:sldId id="286" r:id="rId9"/>
    <p:sldId id="304" r:id="rId10"/>
    <p:sldId id="290" r:id="rId11"/>
    <p:sldId id="289" r:id="rId12"/>
    <p:sldId id="300" r:id="rId13"/>
    <p:sldId id="275" r:id="rId14"/>
    <p:sldId id="299" r:id="rId15"/>
    <p:sldId id="265" r:id="rId16"/>
    <p:sldId id="287" r:id="rId17"/>
    <p:sldId id="276" r:id="rId18"/>
    <p:sldId id="268" r:id="rId19"/>
    <p:sldId id="267" r:id="rId20"/>
    <p:sldId id="283" r:id="rId21"/>
    <p:sldId id="294" r:id="rId22"/>
    <p:sldId id="302" r:id="rId23"/>
    <p:sldId id="285" r:id="rId24"/>
    <p:sldId id="281" r:id="rId25"/>
    <p:sldId id="279" r:id="rId26"/>
    <p:sldId id="263" r:id="rId27"/>
    <p:sldId id="288" r:id="rId28"/>
    <p:sldId id="292" r:id="rId29"/>
    <p:sldId id="282" r:id="rId30"/>
    <p:sldId id="284" r:id="rId31"/>
    <p:sldId id="305" r:id="rId32"/>
    <p:sldId id="278" r:id="rId33"/>
    <p:sldId id="291" r:id="rId34"/>
    <p:sldId id="301" r:id="rId35"/>
    <p:sldId id="266" r:id="rId36"/>
    <p:sldId id="277" r:id="rId37"/>
    <p:sldId id="303" r:id="rId38"/>
    <p:sldId id="307"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9" d="100"/>
          <a:sy n="79" d="100"/>
        </p:scale>
        <p:origin x="60" y="182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B1FA4-4B37-4064-BAA7-8917E168AC1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C90AD4D-B32B-4A45-944D-9E446D32B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83550B-B221-41FD-BE1D-5A481AB09A19}"/>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31096CC3-8D9F-4F53-8A08-9FF6CF037A2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D2C8BB-7C4E-41FF-968A-81F504E04F59}"/>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17041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D8786-BD0F-4B76-A177-AA493E709B8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9452248-92F3-4746-AF4E-A99FBD281EE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F5A174-6EB3-414C-B6BE-4BC3572A178E}"/>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D5826270-E938-41C9-8341-1529447297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A84057-F161-4E25-8ED6-6D5524C79DF5}"/>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44015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C515A3-3C99-4EE3-BFED-F7480E14A3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28AD1A-35B4-4A26-B33A-72CD7EFF61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8F584A-1697-4F17-938F-9A5262A4EEA7}"/>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28E9DE5E-F678-430D-9163-61697DCD0F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2E1E12-AB68-41F5-9462-4771F40489D3}"/>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23530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B33C30-9D2C-4366-9854-ED3741926F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FA10F8-D5DB-480F-A95E-EDADF837EE5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15B763-EA16-47CB-B892-EF4C937699A7}"/>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17B365EA-7D45-4C02-938D-CBEBC93A08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E4C2F1-5615-45FB-A8A6-711CEDAA3677}"/>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156660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50844-931D-462C-B6EB-5AA8ABF156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E8F4A88-628C-4399-854B-3A2B1A49E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541C8D-DAE6-4AAF-A9A1-E3F0C0EB0EB5}"/>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CFEA0C9D-7CC0-416D-B044-EDB124F0F7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12A89F-5A57-4CB8-8D90-9FD1326D7598}"/>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241376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7E9CE-69CD-4A67-AAB3-E1C00DB931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001F06-5E82-47F3-A7D1-5525D1469DB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66E32E8-B2FB-4045-AC6E-B151ABE92E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05BAB0-88FD-4350-9F36-75650B20DEA5}"/>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33D7652B-9970-4373-9F70-4FE01463A1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4D16B5-7835-46C7-9B61-EDB1DCA6190E}"/>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72184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BABA3-D6B2-47DB-9F49-CC38A56BD5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F80198C-D69B-48EC-A426-B95331ED3A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5BB9127-AF7E-4D7B-9D6E-A8494C1928F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19F2A7-C510-4B23-AC05-EB0A6C437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7AF2CF-88A0-4A74-9719-5C80C6BA2A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AD7F63-574C-445E-AD9D-DFEE86FC3E85}"/>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8" name="Espace réservé du pied de page 7">
            <a:extLst>
              <a:ext uri="{FF2B5EF4-FFF2-40B4-BE49-F238E27FC236}">
                <a16:creationId xmlns:a16="http://schemas.microsoft.com/office/drawing/2014/main" id="{F5BBFA2C-32E2-48D6-B856-CEAFC826AB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D7911D-85C4-45EA-BC6B-D2012143B9D1}"/>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63080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44098-FA7C-4AB9-A082-5070008D53D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346FBAD-6508-4483-BE45-2DEAC3EDE3B0}"/>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4" name="Espace réservé du pied de page 3">
            <a:extLst>
              <a:ext uri="{FF2B5EF4-FFF2-40B4-BE49-F238E27FC236}">
                <a16:creationId xmlns:a16="http://schemas.microsoft.com/office/drawing/2014/main" id="{7EAE1674-54A6-4364-8EEE-0931E5DC175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A84F6DE-BEBC-4286-8725-EDBDDC49E838}"/>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27730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DB71D48-8FE6-4BB7-8A98-A015A7C87CF3}"/>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3" name="Espace réservé du pied de page 2">
            <a:extLst>
              <a:ext uri="{FF2B5EF4-FFF2-40B4-BE49-F238E27FC236}">
                <a16:creationId xmlns:a16="http://schemas.microsoft.com/office/drawing/2014/main" id="{03C9D044-B745-4810-8C02-1C447EE9513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359757-F5F2-4694-9955-EB1EF69DF11B}"/>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96307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C7A1C-8A63-4F21-98D7-6C251E80F8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4EE01E8-FB35-476C-8200-116109D1F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26D53A-D6DE-4AD5-8FA4-416D53832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27CFF9-EF4F-4D1E-AC39-2651BA64484E}"/>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D591EE52-50E6-4000-A86D-8E32CDA265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B962A4-FC03-4D0E-986D-BA3354AA08C4}"/>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398439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82ADB-783F-4200-AF08-0CEE520274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3E11C4B-29B7-4A00-BC77-B8926C172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A210D11-8322-476D-8124-86DD39C85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71E7A5A-164F-4E19-B857-101DE96574E5}"/>
              </a:ext>
            </a:extLst>
          </p:cNvPr>
          <p:cNvSpPr>
            <a:spLocks noGrp="1"/>
          </p:cNvSpPr>
          <p:nvPr>
            <p:ph type="dt" sz="half" idx="10"/>
          </p:nvPr>
        </p:nvSpPr>
        <p:spPr/>
        <p:txBody>
          <a:bodyPr/>
          <a:lstStyle/>
          <a:p>
            <a:fld id="{66607DD0-A431-436F-9A5F-EBAA939F780A}"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3A2F157F-B187-43C9-ACB4-CCF2117C6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076558-E9A2-46D2-A96C-1CC0D86FA11F}"/>
              </a:ext>
            </a:extLst>
          </p:cNvPr>
          <p:cNvSpPr>
            <a:spLocks noGrp="1"/>
          </p:cNvSpPr>
          <p:nvPr>
            <p:ph type="sldNum" sz="quarter" idx="12"/>
          </p:nvPr>
        </p:nvSpPr>
        <p:spPr/>
        <p:txBody>
          <a:bodyPr/>
          <a:lstStyle/>
          <a:p>
            <a:fld id="{B3A08200-8CF7-45DF-A8BE-F82E27DFACC5}" type="slidenum">
              <a:rPr lang="fr-FR" smtClean="0"/>
              <a:t>‹N°›</a:t>
            </a:fld>
            <a:endParaRPr lang="fr-FR"/>
          </a:p>
        </p:txBody>
      </p:sp>
    </p:spTree>
    <p:extLst>
      <p:ext uri="{BB962C8B-B14F-4D97-AF65-F5344CB8AC3E}">
        <p14:creationId xmlns:p14="http://schemas.microsoft.com/office/powerpoint/2010/main" val="410306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F4C4A3-4A8B-41FA-B4FC-2EEC328FA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B3C2D-366C-4F75-ABEB-BCC2C678A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D49FBC-0FD2-443A-95D2-BCA1FC238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07DD0-A431-436F-9A5F-EBAA939F780A}"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5E69EE36-B8A1-4496-8E82-D6AA8ACBF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E254C9E-974C-41CD-A2AE-2F25CA4C7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08200-8CF7-45DF-A8BE-F82E27DFACC5}" type="slidenum">
              <a:rPr lang="fr-FR" smtClean="0"/>
              <a:t>‹N°›</a:t>
            </a:fld>
            <a:endParaRPr lang="fr-FR"/>
          </a:p>
        </p:txBody>
      </p:sp>
    </p:spTree>
    <p:extLst>
      <p:ext uri="{BB962C8B-B14F-4D97-AF65-F5344CB8AC3E}">
        <p14:creationId xmlns:p14="http://schemas.microsoft.com/office/powerpoint/2010/main" val="183124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F1141-9EA7-4560-B49E-2EFDE4F60767}"/>
              </a:ext>
            </a:extLst>
          </p:cNvPr>
          <p:cNvSpPr>
            <a:spLocks noGrp="1"/>
          </p:cNvSpPr>
          <p:nvPr>
            <p:ph type="title"/>
          </p:nvPr>
        </p:nvSpPr>
        <p:spPr>
          <a:xfrm>
            <a:off x="838200" y="365125"/>
            <a:ext cx="10515600" cy="843637"/>
          </a:xfrm>
        </p:spPr>
        <p:txBody>
          <a:bodyPr>
            <a:normAutofit/>
          </a:bodyPr>
          <a:lstStyle/>
          <a:p>
            <a:pPr algn="ctr"/>
            <a:r>
              <a:rPr lang="fr-FR" sz="3600" dirty="0"/>
              <a:t>L’accidentalité du 80km/ et 90 km/h en 2020 </a:t>
            </a:r>
          </a:p>
        </p:txBody>
      </p:sp>
      <p:sp>
        <p:nvSpPr>
          <p:cNvPr id="4" name="Espace réservé du contenu 3">
            <a:extLst>
              <a:ext uri="{FF2B5EF4-FFF2-40B4-BE49-F238E27FC236}">
                <a16:creationId xmlns:a16="http://schemas.microsoft.com/office/drawing/2014/main" id="{0A1F0DBE-EB25-42C0-8448-44655231E71A}"/>
              </a:ext>
            </a:extLst>
          </p:cNvPr>
          <p:cNvSpPr>
            <a:spLocks noGrp="1"/>
          </p:cNvSpPr>
          <p:nvPr>
            <p:ph idx="1"/>
          </p:nvPr>
        </p:nvSpPr>
        <p:spPr>
          <a:xfrm>
            <a:off x="838200" y="1409178"/>
            <a:ext cx="10515600" cy="4916466"/>
          </a:xfrm>
        </p:spPr>
        <p:txBody>
          <a:bodyPr>
            <a:normAutofit fontScale="70000" lnSpcReduction="20000"/>
          </a:bodyPr>
          <a:lstStyle/>
          <a:p>
            <a:pPr marL="0" indent="0">
              <a:buNone/>
            </a:pPr>
            <a:r>
              <a:rPr lang="fr-FR" sz="2000" dirty="0"/>
              <a:t>La Déléguée interministérielle de la sécurité routière, Madame  Gautier Melleray, ayant refusé de me communiquer au niveau départemental le nombre de tués par accident au cours de l’année 2020, je dois établir ces données indispensables pour compléter le travail entrepris en octobre, quand le bilan annuel de 2019 a été publié, intégrant les mortalités au niveau départemental.</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surprenant </a:t>
            </a:r>
            <a:r>
              <a:rPr lang="fr-FR" sz="1800" dirty="0">
                <a:latin typeface="Calibri" panose="020F0502020204030204" pitchFamily="34" charset="0"/>
                <a:ea typeface="Calibri" panose="020F0502020204030204" pitchFamily="34" charset="0"/>
                <a:cs typeface="Times New Roman" panose="02020603050405020304" pitchFamily="18" charset="0"/>
              </a:rPr>
              <a:t>de constater que le bilan annuel est publié dans des délais de plus en plus longs dans un monde informatisé, alors que le nombre d’accidents a été divisé par six depuis la création de ce bilan. Je l’ai connu publié en mai de l’année suivante.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L’accidentalité étant établie au niveau départemental chaque mois, il serait facile et utile de la publier sans délai. De nombreux départements publient ces résultats départementaux, au niveau des préfectures, des structures départementales ou des médias.</a:t>
            </a:r>
          </a:p>
          <a:p>
            <a:r>
              <a:rPr lang="fr-FR" sz="1800" dirty="0"/>
              <a:t>Depuis la décision du président de la République d’introduire des vitesses de niveaux variables au niveau des routes départementales, il est indispensable de connaître les valeurs départementales mensuelles pour évaluer les différences d’accidentalités dans les deux groupes, avec maintien à 80 ou avec des remontées à 90.</a:t>
            </a:r>
          </a:p>
          <a:p>
            <a:r>
              <a:rPr lang="fr-FR" sz="1800" dirty="0"/>
              <a:t>J’avais analysé la mortalité départementale en 2019, elle a été comparée à l’année 2017 qui était la dernière année homogène avec une limitation de la vitesse maximale à 90 km/h. J’avais du attendre octobre pour faire ce travail et j’avais été surpris de l’importance des différences d’évolutions des accidentalités rapportées à la population.  Le bilan de 2019 a démontré que la protection par le passage à 80 km/h était beaucoup plus important dans les départements qui ont ensuite fait le choix de remettre la vitesse maximale à 90 km/h.</a:t>
            </a:r>
          </a:p>
          <a:p>
            <a:r>
              <a:rPr lang="fr-FR" sz="1800" dirty="0"/>
              <a:t>Autrement dit, ce sont les départements les mieux protégés par le 80 qui étaient les plus nombreux à renoncer à la protection la plus forte !</a:t>
            </a:r>
          </a:p>
          <a:p>
            <a:r>
              <a:rPr lang="fr-FR" sz="1800" dirty="0"/>
              <a:t>Il est indispensable que les responsables départementaux soient informés à un niveau détaillé de ces différences, pour adapter leurs décisions, éventuellement la volonté de revenir à 80 km/h.</a:t>
            </a:r>
          </a:p>
          <a:p>
            <a:r>
              <a:rPr lang="fr-FR" sz="1800" dirty="0"/>
              <a:t>Une fois totalement achevée la connaissance complète de l’accidentalité départementale pour l’année 2020, je serai en capacité de comparer la différence de proportions des tués dans le groupe des départements « pro-80 » et des « pro-90 ». Cette évaluation ne sera pas perturbée par l’influence de la réduction du nombre de tués attribuables à l’influence du COVID-19, qui ne devrait pas être modifié en proportions Ce point sera vérifié.</a:t>
            </a:r>
          </a:p>
          <a:p>
            <a:r>
              <a:rPr lang="fr-FR" sz="1800" dirty="0"/>
              <a:t>J’ai une activité de recherche concernant l’activité routière depuis 1972, elle a exprimé le plus souvent l’intérêt de la collaboration entre les responsables publiques et les chercheurs. C’est la première fois que l’on me refuse l’accès à des données, à un moment critique de l’évolution de l’accidentalité.</a:t>
            </a:r>
          </a:p>
        </p:txBody>
      </p:sp>
    </p:spTree>
    <p:extLst>
      <p:ext uri="{BB962C8B-B14F-4D97-AF65-F5344CB8AC3E}">
        <p14:creationId xmlns:p14="http://schemas.microsoft.com/office/powerpoint/2010/main" val="84680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C20B4-89F4-48AF-A4C9-9850245FE46B}"/>
              </a:ext>
            </a:extLst>
          </p:cNvPr>
          <p:cNvSpPr>
            <a:spLocks noGrp="1"/>
          </p:cNvSpPr>
          <p:nvPr>
            <p:ph type="title"/>
          </p:nvPr>
        </p:nvSpPr>
        <p:spPr/>
        <p:txBody>
          <a:bodyPr>
            <a:normAutofit/>
          </a:bodyPr>
          <a:lstStyle/>
          <a:p>
            <a:pPr algn="ctr"/>
            <a:r>
              <a:rPr lang="fr-FR" sz="3600" dirty="0"/>
              <a:t>16 – Charente – </a:t>
            </a:r>
            <a:r>
              <a:rPr lang="fr-FR" sz="3600" b="1" dirty="0"/>
              <a:t>15</a:t>
            </a:r>
            <a:endParaRPr lang="fr-FR" sz="3600" dirty="0"/>
          </a:p>
        </p:txBody>
      </p:sp>
      <p:pic>
        <p:nvPicPr>
          <p:cNvPr id="4" name="Image 3">
            <a:extLst>
              <a:ext uri="{FF2B5EF4-FFF2-40B4-BE49-F238E27FC236}">
                <a16:creationId xmlns:a16="http://schemas.microsoft.com/office/drawing/2014/main" id="{36639AEA-A01E-4C7C-9775-E140DE1D44F7}"/>
              </a:ext>
            </a:extLst>
          </p:cNvPr>
          <p:cNvPicPr>
            <a:picLocks noChangeAspect="1"/>
          </p:cNvPicPr>
          <p:nvPr/>
        </p:nvPicPr>
        <p:blipFill>
          <a:blip r:embed="rId2"/>
          <a:stretch>
            <a:fillRect/>
          </a:stretch>
        </p:blipFill>
        <p:spPr>
          <a:xfrm>
            <a:off x="4162325" y="2686012"/>
            <a:ext cx="3867349" cy="1485976"/>
          </a:xfrm>
          <a:prstGeom prst="rect">
            <a:avLst/>
          </a:prstGeom>
        </p:spPr>
      </p:pic>
    </p:spTree>
    <p:extLst>
      <p:ext uri="{BB962C8B-B14F-4D97-AF65-F5344CB8AC3E}">
        <p14:creationId xmlns:p14="http://schemas.microsoft.com/office/powerpoint/2010/main" val="25140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39E44-D65F-4BD9-910E-C5A37D3B19F7}"/>
              </a:ext>
            </a:extLst>
          </p:cNvPr>
          <p:cNvSpPr>
            <a:spLocks noGrp="1"/>
          </p:cNvSpPr>
          <p:nvPr>
            <p:ph type="title"/>
          </p:nvPr>
        </p:nvSpPr>
        <p:spPr>
          <a:xfrm>
            <a:off x="838200" y="365125"/>
            <a:ext cx="10515600" cy="956371"/>
          </a:xfrm>
        </p:spPr>
        <p:txBody>
          <a:bodyPr/>
          <a:lstStyle/>
          <a:p>
            <a:pPr algn="ctr"/>
            <a:r>
              <a:rPr lang="fr-FR" dirty="0"/>
              <a:t>17 - Charente Maritime –</a:t>
            </a:r>
            <a:r>
              <a:rPr lang="fr-FR" b="1" dirty="0"/>
              <a:t> 43</a:t>
            </a:r>
            <a:endParaRPr lang="fr-FR" dirty="0"/>
          </a:p>
        </p:txBody>
      </p:sp>
      <p:pic>
        <p:nvPicPr>
          <p:cNvPr id="4" name="Image 3">
            <a:extLst>
              <a:ext uri="{FF2B5EF4-FFF2-40B4-BE49-F238E27FC236}">
                <a16:creationId xmlns:a16="http://schemas.microsoft.com/office/drawing/2014/main" id="{9088EF66-D2B8-412C-AC2E-AD19DAB93876}"/>
              </a:ext>
            </a:extLst>
          </p:cNvPr>
          <p:cNvPicPr>
            <a:picLocks noChangeAspect="1"/>
          </p:cNvPicPr>
          <p:nvPr/>
        </p:nvPicPr>
        <p:blipFill>
          <a:blip r:embed="rId2"/>
          <a:stretch>
            <a:fillRect/>
          </a:stretch>
        </p:blipFill>
        <p:spPr>
          <a:xfrm>
            <a:off x="2481378" y="1483945"/>
            <a:ext cx="7559458" cy="5278166"/>
          </a:xfrm>
          <a:prstGeom prst="rect">
            <a:avLst/>
          </a:prstGeom>
        </p:spPr>
      </p:pic>
    </p:spTree>
    <p:extLst>
      <p:ext uri="{BB962C8B-B14F-4D97-AF65-F5344CB8AC3E}">
        <p14:creationId xmlns:p14="http://schemas.microsoft.com/office/powerpoint/2010/main" val="420275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D37E44-CDBF-4303-8B23-BFA81091B031}"/>
              </a:ext>
            </a:extLst>
          </p:cNvPr>
          <p:cNvSpPr>
            <a:spLocks noGrp="1"/>
          </p:cNvSpPr>
          <p:nvPr>
            <p:ph type="title"/>
          </p:nvPr>
        </p:nvSpPr>
        <p:spPr/>
        <p:txBody>
          <a:bodyPr>
            <a:normAutofit/>
          </a:bodyPr>
          <a:lstStyle/>
          <a:p>
            <a:pPr algn="ctr"/>
            <a:r>
              <a:rPr lang="fr-FR" sz="3600" dirty="0"/>
              <a:t>18 - Cher – </a:t>
            </a:r>
            <a:r>
              <a:rPr lang="fr-FR" sz="3600" b="1" dirty="0"/>
              <a:t>12</a:t>
            </a:r>
            <a:r>
              <a:rPr lang="fr-FR" sz="3600" dirty="0"/>
              <a:t> </a:t>
            </a:r>
            <a:r>
              <a:rPr lang="fr-FR" sz="2000" dirty="0"/>
              <a:t>(ajout de 1 en décembre)</a:t>
            </a:r>
            <a:br>
              <a:rPr lang="fr-FR" sz="3600" dirty="0"/>
            </a:br>
            <a:endParaRPr lang="fr-FR" sz="2000" dirty="0"/>
          </a:p>
        </p:txBody>
      </p:sp>
      <p:pic>
        <p:nvPicPr>
          <p:cNvPr id="5" name="Image 4">
            <a:extLst>
              <a:ext uri="{FF2B5EF4-FFF2-40B4-BE49-F238E27FC236}">
                <a16:creationId xmlns:a16="http://schemas.microsoft.com/office/drawing/2014/main" id="{A022F496-0272-4E7E-8916-F83FE2090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40" y="1939924"/>
            <a:ext cx="6588690" cy="4530932"/>
          </a:xfrm>
          <a:prstGeom prst="rect">
            <a:avLst/>
          </a:prstGeom>
        </p:spPr>
      </p:pic>
    </p:spTree>
    <p:extLst>
      <p:ext uri="{BB962C8B-B14F-4D97-AF65-F5344CB8AC3E}">
        <p14:creationId xmlns:p14="http://schemas.microsoft.com/office/powerpoint/2010/main" val="116932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18277-F066-4434-8605-1896F2DC4407}"/>
              </a:ext>
            </a:extLst>
          </p:cNvPr>
          <p:cNvSpPr>
            <a:spLocks noGrp="1"/>
          </p:cNvSpPr>
          <p:nvPr>
            <p:ph type="title"/>
          </p:nvPr>
        </p:nvSpPr>
        <p:spPr>
          <a:xfrm>
            <a:off x="838200" y="365125"/>
            <a:ext cx="10515600" cy="1042889"/>
          </a:xfrm>
        </p:spPr>
        <p:txBody>
          <a:bodyPr/>
          <a:lstStyle/>
          <a:p>
            <a:pPr algn="ctr"/>
            <a:r>
              <a:rPr lang="fr-FR" dirty="0"/>
              <a:t>19 – </a:t>
            </a:r>
            <a:r>
              <a:rPr lang="fr-FR" dirty="0" err="1"/>
              <a:t>corrèze</a:t>
            </a:r>
            <a:r>
              <a:rPr lang="fr-FR" dirty="0"/>
              <a:t> – </a:t>
            </a:r>
            <a:r>
              <a:rPr lang="fr-FR" b="1" dirty="0"/>
              <a:t>16</a:t>
            </a:r>
            <a:endParaRPr lang="fr-FR" dirty="0"/>
          </a:p>
        </p:txBody>
      </p:sp>
      <p:sp>
        <p:nvSpPr>
          <p:cNvPr id="3" name="Rectangle 2">
            <a:extLst>
              <a:ext uri="{FF2B5EF4-FFF2-40B4-BE49-F238E27FC236}">
                <a16:creationId xmlns:a16="http://schemas.microsoft.com/office/drawing/2014/main" id="{6FA2E873-2976-4770-B489-3F95345ED855}"/>
              </a:ext>
            </a:extLst>
          </p:cNvPr>
          <p:cNvSpPr>
            <a:spLocks noChangeArrowheads="1"/>
          </p:cNvSpPr>
          <p:nvPr/>
        </p:nvSpPr>
        <p:spPr bwMode="auto">
          <a:xfrm>
            <a:off x="-1" y="-14334"/>
            <a:ext cx="15225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 </a:t>
            </a:r>
          </a:p>
        </p:txBody>
      </p:sp>
      <p:pic>
        <p:nvPicPr>
          <p:cNvPr id="5" name="Image 4">
            <a:extLst>
              <a:ext uri="{FF2B5EF4-FFF2-40B4-BE49-F238E27FC236}">
                <a16:creationId xmlns:a16="http://schemas.microsoft.com/office/drawing/2014/main" id="{AD90DCA2-5081-421D-8DDB-7903E9467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733" y="1521303"/>
            <a:ext cx="7809170" cy="4539632"/>
          </a:xfrm>
          <a:prstGeom prst="rect">
            <a:avLst/>
          </a:prstGeom>
        </p:spPr>
      </p:pic>
    </p:spTree>
    <p:extLst>
      <p:ext uri="{BB962C8B-B14F-4D97-AF65-F5344CB8AC3E}">
        <p14:creationId xmlns:p14="http://schemas.microsoft.com/office/powerpoint/2010/main" val="302298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AB20B6D-EF45-41D3-8900-BF4FAED598F1}"/>
              </a:ext>
            </a:extLst>
          </p:cNvPr>
          <p:cNvSpPr>
            <a:spLocks noGrp="1"/>
          </p:cNvSpPr>
          <p:nvPr>
            <p:ph type="title"/>
          </p:nvPr>
        </p:nvSpPr>
        <p:spPr/>
        <p:txBody>
          <a:bodyPr>
            <a:normAutofit/>
          </a:bodyPr>
          <a:lstStyle/>
          <a:p>
            <a:pPr algn="ctr"/>
            <a:r>
              <a:rPr lang="fr-FR" sz="3600" dirty="0"/>
              <a:t>21 - Côte d’or – </a:t>
            </a:r>
            <a:r>
              <a:rPr lang="fr-FR" sz="3600" b="1" dirty="0"/>
              <a:t>27</a:t>
            </a:r>
            <a:endParaRPr lang="fr-FR" sz="3600" dirty="0"/>
          </a:p>
        </p:txBody>
      </p:sp>
      <p:pic>
        <p:nvPicPr>
          <p:cNvPr id="7" name="Image 6">
            <a:extLst>
              <a:ext uri="{FF2B5EF4-FFF2-40B4-BE49-F238E27FC236}">
                <a16:creationId xmlns:a16="http://schemas.microsoft.com/office/drawing/2014/main" id="{28839DDA-5F56-4552-92EB-57A5B6E881BC}"/>
              </a:ext>
            </a:extLst>
          </p:cNvPr>
          <p:cNvPicPr>
            <a:picLocks noChangeAspect="1"/>
          </p:cNvPicPr>
          <p:nvPr/>
        </p:nvPicPr>
        <p:blipFill>
          <a:blip r:embed="rId2"/>
          <a:stretch>
            <a:fillRect/>
          </a:stretch>
        </p:blipFill>
        <p:spPr>
          <a:xfrm>
            <a:off x="1777778" y="1459282"/>
            <a:ext cx="8636444" cy="4608278"/>
          </a:xfrm>
          <a:prstGeom prst="rect">
            <a:avLst/>
          </a:prstGeom>
        </p:spPr>
      </p:pic>
    </p:spTree>
    <p:extLst>
      <p:ext uri="{BB962C8B-B14F-4D97-AF65-F5344CB8AC3E}">
        <p14:creationId xmlns:p14="http://schemas.microsoft.com/office/powerpoint/2010/main" val="380664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E0CFA-EFE9-4F4A-ABE0-2C67B4129791}"/>
              </a:ext>
            </a:extLst>
          </p:cNvPr>
          <p:cNvSpPr>
            <a:spLocks noGrp="1"/>
          </p:cNvSpPr>
          <p:nvPr>
            <p:ph type="title"/>
          </p:nvPr>
        </p:nvSpPr>
        <p:spPr/>
        <p:txBody>
          <a:bodyPr>
            <a:normAutofit/>
          </a:bodyPr>
          <a:lstStyle/>
          <a:p>
            <a:pPr algn="ctr"/>
            <a:r>
              <a:rPr lang="fr-FR" sz="3600" dirty="0"/>
              <a:t>23 – creuse – </a:t>
            </a:r>
            <a:r>
              <a:rPr lang="fr-FR" sz="3600" b="1" dirty="0"/>
              <a:t>6</a:t>
            </a:r>
            <a:endParaRPr lang="fr-FR" sz="3600" dirty="0"/>
          </a:p>
        </p:txBody>
      </p:sp>
      <p:pic>
        <p:nvPicPr>
          <p:cNvPr id="4" name="Image 3">
            <a:extLst>
              <a:ext uri="{FF2B5EF4-FFF2-40B4-BE49-F238E27FC236}">
                <a16:creationId xmlns:a16="http://schemas.microsoft.com/office/drawing/2014/main" id="{35ADCB2C-12DC-4029-926D-6D4793E89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310" y="1636000"/>
            <a:ext cx="4154556" cy="3865924"/>
          </a:xfrm>
          <a:prstGeom prst="rect">
            <a:avLst/>
          </a:prstGeom>
        </p:spPr>
      </p:pic>
    </p:spTree>
    <p:extLst>
      <p:ext uri="{BB962C8B-B14F-4D97-AF65-F5344CB8AC3E}">
        <p14:creationId xmlns:p14="http://schemas.microsoft.com/office/powerpoint/2010/main" val="234897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1758F-CB79-4995-AC04-5B3B81153926}"/>
              </a:ext>
            </a:extLst>
          </p:cNvPr>
          <p:cNvSpPr>
            <a:spLocks noGrp="1"/>
          </p:cNvSpPr>
          <p:nvPr>
            <p:ph type="title"/>
          </p:nvPr>
        </p:nvSpPr>
        <p:spPr/>
        <p:txBody>
          <a:bodyPr/>
          <a:lstStyle/>
          <a:p>
            <a:pPr algn="ctr"/>
            <a:r>
              <a:rPr lang="fr-FR" dirty="0"/>
              <a:t>24 – </a:t>
            </a:r>
            <a:r>
              <a:rPr lang="fr-FR" dirty="0" err="1"/>
              <a:t>dordogne</a:t>
            </a:r>
            <a:r>
              <a:rPr lang="fr-FR" dirty="0"/>
              <a:t> – </a:t>
            </a:r>
            <a:r>
              <a:rPr lang="fr-FR" b="1" dirty="0"/>
              <a:t>19</a:t>
            </a:r>
            <a:endParaRPr lang="fr-FR" dirty="0"/>
          </a:p>
        </p:txBody>
      </p:sp>
      <p:pic>
        <p:nvPicPr>
          <p:cNvPr id="4" name="Image 3">
            <a:extLst>
              <a:ext uri="{FF2B5EF4-FFF2-40B4-BE49-F238E27FC236}">
                <a16:creationId xmlns:a16="http://schemas.microsoft.com/office/drawing/2014/main" id="{66ACD1E6-1DB1-4F99-9EAC-EED87DCD1A58}"/>
              </a:ext>
            </a:extLst>
          </p:cNvPr>
          <p:cNvPicPr>
            <a:picLocks noChangeAspect="1"/>
          </p:cNvPicPr>
          <p:nvPr/>
        </p:nvPicPr>
        <p:blipFill>
          <a:blip r:embed="rId2"/>
          <a:stretch>
            <a:fillRect/>
          </a:stretch>
        </p:blipFill>
        <p:spPr>
          <a:xfrm>
            <a:off x="2666666" y="1440493"/>
            <a:ext cx="6884430" cy="4534988"/>
          </a:xfrm>
          <a:prstGeom prst="rect">
            <a:avLst/>
          </a:prstGeom>
        </p:spPr>
      </p:pic>
    </p:spTree>
    <p:extLst>
      <p:ext uri="{BB962C8B-B14F-4D97-AF65-F5344CB8AC3E}">
        <p14:creationId xmlns:p14="http://schemas.microsoft.com/office/powerpoint/2010/main" val="209955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3BD7B06-F856-46F9-B56F-4A52A6E364B1}"/>
              </a:ext>
            </a:extLst>
          </p:cNvPr>
          <p:cNvSpPr>
            <a:spLocks noGrp="1"/>
          </p:cNvSpPr>
          <p:nvPr>
            <p:ph type="title"/>
          </p:nvPr>
        </p:nvSpPr>
        <p:spPr/>
        <p:txBody>
          <a:bodyPr>
            <a:normAutofit/>
          </a:bodyPr>
          <a:lstStyle/>
          <a:p>
            <a:pPr algn="ctr"/>
            <a:r>
              <a:rPr lang="fr-FR" sz="3600" dirty="0"/>
              <a:t>28 - Eure et Loir – </a:t>
            </a:r>
            <a:r>
              <a:rPr lang="fr-FR" sz="3600" b="1" dirty="0"/>
              <a:t>21</a:t>
            </a:r>
            <a:endParaRPr lang="fr-FR" sz="3600" dirty="0"/>
          </a:p>
        </p:txBody>
      </p:sp>
      <p:pic>
        <p:nvPicPr>
          <p:cNvPr id="5" name="Image 4">
            <a:extLst>
              <a:ext uri="{FF2B5EF4-FFF2-40B4-BE49-F238E27FC236}">
                <a16:creationId xmlns:a16="http://schemas.microsoft.com/office/drawing/2014/main" id="{67401ACF-985B-4B02-98AC-FB09C8CEE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833" y="1470990"/>
            <a:ext cx="6861976" cy="4130703"/>
          </a:xfrm>
          <a:prstGeom prst="rect">
            <a:avLst/>
          </a:prstGeom>
        </p:spPr>
      </p:pic>
    </p:spTree>
    <p:extLst>
      <p:ext uri="{BB962C8B-B14F-4D97-AF65-F5344CB8AC3E}">
        <p14:creationId xmlns:p14="http://schemas.microsoft.com/office/powerpoint/2010/main" val="135496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A4110-2EA4-4567-AB5F-643A5D6F4C46}"/>
              </a:ext>
            </a:extLst>
          </p:cNvPr>
          <p:cNvSpPr>
            <a:spLocks noGrp="1"/>
          </p:cNvSpPr>
          <p:nvPr>
            <p:ph type="title"/>
          </p:nvPr>
        </p:nvSpPr>
        <p:spPr/>
        <p:txBody>
          <a:bodyPr>
            <a:normAutofit/>
          </a:bodyPr>
          <a:lstStyle/>
          <a:p>
            <a:pPr algn="ctr"/>
            <a:r>
              <a:rPr lang="fr-FR" sz="3600" dirty="0"/>
              <a:t>34 - Hérault – 51</a:t>
            </a:r>
          </a:p>
        </p:txBody>
      </p:sp>
      <p:pic>
        <p:nvPicPr>
          <p:cNvPr id="4" name="Image 3">
            <a:extLst>
              <a:ext uri="{FF2B5EF4-FFF2-40B4-BE49-F238E27FC236}">
                <a16:creationId xmlns:a16="http://schemas.microsoft.com/office/drawing/2014/main" id="{5B7B43D4-E16C-4FC1-B17B-4432F953D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17" y="2838450"/>
            <a:ext cx="9503173" cy="1852820"/>
          </a:xfrm>
          <a:prstGeom prst="rect">
            <a:avLst/>
          </a:prstGeom>
        </p:spPr>
      </p:pic>
    </p:spTree>
    <p:extLst>
      <p:ext uri="{BB962C8B-B14F-4D97-AF65-F5344CB8AC3E}">
        <p14:creationId xmlns:p14="http://schemas.microsoft.com/office/powerpoint/2010/main" val="49808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7986-48EE-46F9-BCCF-0BB034CF8087}"/>
              </a:ext>
            </a:extLst>
          </p:cNvPr>
          <p:cNvSpPr>
            <a:spLocks noGrp="1"/>
          </p:cNvSpPr>
          <p:nvPr>
            <p:ph type="title"/>
          </p:nvPr>
        </p:nvSpPr>
        <p:spPr/>
        <p:txBody>
          <a:bodyPr>
            <a:normAutofit/>
          </a:bodyPr>
          <a:lstStyle/>
          <a:p>
            <a:pPr algn="ctr"/>
            <a:r>
              <a:rPr lang="fr-FR" sz="3600" dirty="0"/>
              <a:t>36 - Indre - 8</a:t>
            </a:r>
          </a:p>
        </p:txBody>
      </p:sp>
      <p:pic>
        <p:nvPicPr>
          <p:cNvPr id="4" name="Image 3">
            <a:extLst>
              <a:ext uri="{FF2B5EF4-FFF2-40B4-BE49-F238E27FC236}">
                <a16:creationId xmlns:a16="http://schemas.microsoft.com/office/drawing/2014/main" id="{1BF7CC8C-47BE-46E1-A4B4-B87DE13F7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514475"/>
            <a:ext cx="8940800" cy="3829050"/>
          </a:xfrm>
          <a:prstGeom prst="rect">
            <a:avLst/>
          </a:prstGeom>
        </p:spPr>
      </p:pic>
    </p:spTree>
    <p:extLst>
      <p:ext uri="{BB962C8B-B14F-4D97-AF65-F5344CB8AC3E}">
        <p14:creationId xmlns:p14="http://schemas.microsoft.com/office/powerpoint/2010/main" val="353337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7E8CB-B8A9-4DA0-9A67-C8BC5DE7628E}"/>
              </a:ext>
            </a:extLst>
          </p:cNvPr>
          <p:cNvSpPr>
            <a:spLocks noGrp="1"/>
          </p:cNvSpPr>
          <p:nvPr>
            <p:ph type="title"/>
          </p:nvPr>
        </p:nvSpPr>
        <p:spPr/>
        <p:txBody>
          <a:bodyPr>
            <a:normAutofit fontScale="90000"/>
          </a:bodyPr>
          <a:lstStyle/>
          <a:p>
            <a:pPr algn="ctr"/>
            <a:r>
              <a:rPr lang="fr-FR" sz="2700" b="1" dirty="0"/>
              <a:t>32 départements ont fait le choix en 2020 d’un retour à 90 km/h dans des proportions de 1% à 100% de longueurs de leurs voies, traduisant l’absence de rationalité de leur  comportement</a:t>
            </a:r>
            <a:br>
              <a:rPr lang="fr-FR" sz="2700" b="1" dirty="0"/>
            </a:br>
            <a:endParaRPr lang="fr-FR" sz="2500" dirty="0"/>
          </a:p>
        </p:txBody>
      </p:sp>
      <p:graphicFrame>
        <p:nvGraphicFramePr>
          <p:cNvPr id="4" name="Tableau 4">
            <a:extLst>
              <a:ext uri="{FF2B5EF4-FFF2-40B4-BE49-F238E27FC236}">
                <a16:creationId xmlns:a16="http://schemas.microsoft.com/office/drawing/2014/main" id="{A67C5A92-C50A-4990-9EAB-FAD9A38CD508}"/>
              </a:ext>
            </a:extLst>
          </p:cNvPr>
          <p:cNvGraphicFramePr>
            <a:graphicFrameLocks noGrp="1"/>
          </p:cNvGraphicFramePr>
          <p:nvPr>
            <p:ph idx="1"/>
            <p:extLst>
              <p:ext uri="{D42A27DB-BD31-4B8C-83A1-F6EECF244321}">
                <p14:modId xmlns:p14="http://schemas.microsoft.com/office/powerpoint/2010/main" val="3422000674"/>
              </p:ext>
            </p:extLst>
          </p:nvPr>
        </p:nvGraphicFramePr>
        <p:xfrm>
          <a:off x="1108609" y="1825625"/>
          <a:ext cx="10245188" cy="6314440"/>
        </p:xfrm>
        <a:graphic>
          <a:graphicData uri="http://schemas.openxmlformats.org/drawingml/2006/table">
            <a:tbl>
              <a:tblPr firstRow="1" bandRow="1">
                <a:tableStyleId>{5C22544A-7EE6-4342-B048-85BDC9FD1C3A}</a:tableStyleId>
              </a:tblPr>
              <a:tblGrid>
                <a:gridCol w="3234790">
                  <a:extLst>
                    <a:ext uri="{9D8B030D-6E8A-4147-A177-3AD203B41FA5}">
                      <a16:colId xmlns:a16="http://schemas.microsoft.com/office/drawing/2014/main" val="1045534848"/>
                    </a:ext>
                  </a:extLst>
                </a:gridCol>
                <a:gridCol w="3610628">
                  <a:extLst>
                    <a:ext uri="{9D8B030D-6E8A-4147-A177-3AD203B41FA5}">
                      <a16:colId xmlns:a16="http://schemas.microsoft.com/office/drawing/2014/main" val="248864755"/>
                    </a:ext>
                  </a:extLst>
                </a:gridCol>
                <a:gridCol w="3399770">
                  <a:extLst>
                    <a:ext uri="{9D8B030D-6E8A-4147-A177-3AD203B41FA5}">
                      <a16:colId xmlns:a16="http://schemas.microsoft.com/office/drawing/2014/main" val="742657447"/>
                    </a:ext>
                  </a:extLst>
                </a:gridCol>
              </a:tblGrid>
              <a:tr h="146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Les sources de ces nombres de tués annuels pour chaque département sont  de qualité variables mais accessibles. Le premier objectif est d’établir la relation entre retour à 90 et accroissement de l’accidentalité.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La majorité vient des préfectures et des structures départementales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Une partie est obtenue dans des journaux locaux, leurs données sont utiles en fin d’année, quand les bilans des préfectures et des départements ne sont pas mis à jour.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recherche permet de connaitre les mortalités départementales qui permettent de suivre les effets du retour à 90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rPr>
                        <a:t>Pro-90 : 672 tués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rPr>
                        <a:t>Pro-80 : 1771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Bilan ONISR : 2250</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ONISR sans Paris et petite couronne : 2443</a:t>
                      </a:r>
                    </a:p>
                  </a:txBody>
                  <a:tcPr/>
                </a:tc>
                <a:extLst>
                  <a:ext uri="{0D108BD9-81ED-4DB2-BD59-A6C34878D82A}">
                    <a16:rowId xmlns:a16="http://schemas.microsoft.com/office/drawing/2014/main" val="1021795224"/>
                  </a:ext>
                </a:extLst>
              </a:tr>
              <a:tr h="370840">
                <a:tc>
                  <a:txBody>
                    <a:bodyPr/>
                    <a:lstStyle/>
                    <a:p>
                      <a:r>
                        <a:rPr lang="fr-FR" sz="1800" kern="1200" dirty="0">
                          <a:solidFill>
                            <a:schemeClr val="dk1"/>
                          </a:solidFill>
                          <a:effectLst/>
                          <a:latin typeface="+mn-lt"/>
                          <a:ea typeface="+mn-ea"/>
                          <a:cs typeface="+mn-cs"/>
                        </a:rPr>
                        <a:t>3 Allier : 28 </a:t>
                      </a:r>
                      <a:r>
                        <a:rPr lang="fr-FR" sz="1800" kern="1200" dirty="0">
                          <a:solidFill>
                            <a:srgbClr val="FF0000"/>
                          </a:solidFill>
                          <a:effectLst/>
                          <a:latin typeface="+mn-lt"/>
                          <a:ea typeface="+mn-ea"/>
                          <a:cs typeface="+mn-cs"/>
                        </a:rPr>
                        <a:t>ok</a:t>
                      </a:r>
                    </a:p>
                    <a:p>
                      <a:r>
                        <a:rPr lang="fr-FR" sz="1800" dirty="0">
                          <a:solidFill>
                            <a:schemeClr val="tx1"/>
                          </a:solidFill>
                          <a:effectLst/>
                          <a:latin typeface="Calibri" panose="020F0502020204030204" pitchFamily="34" charset="0"/>
                          <a:cs typeface="Times New Roman" panose="02020603050405020304" pitchFamily="18" charset="0"/>
                        </a:rPr>
                        <a:t>5 Hautes Alpes : 2 </a:t>
                      </a:r>
                      <a:r>
                        <a:rPr lang="fr-FR" sz="1800" dirty="0">
                          <a:solidFill>
                            <a:srgbClr val="FF0000"/>
                          </a:solidFill>
                          <a:effectLst/>
                          <a:latin typeface="Calibri" panose="020F0502020204030204" pitchFamily="34" charset="0"/>
                          <a:cs typeface="Times New Roman" panose="02020603050405020304" pitchFamily="18" charset="0"/>
                        </a:rPr>
                        <a:t>ok</a:t>
                      </a:r>
                      <a:endParaRPr lang="fr-FR" sz="180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Calibri" panose="020F0502020204030204" pitchFamily="34" charset="0"/>
                          <a:cs typeface="Times New Roman" panose="02020603050405020304" pitchFamily="18" charset="0"/>
                        </a:rPr>
                        <a:t>10 Aube : 21 </a:t>
                      </a:r>
                      <a:r>
                        <a:rPr lang="fr-FR" sz="1800" dirty="0">
                          <a:solidFill>
                            <a:srgbClr val="FF0000"/>
                          </a:solidFill>
                          <a:effectLst/>
                          <a:latin typeface="Calibri" panose="020F0502020204030204" pitchFamily="34"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14 Calvados : 27 </a:t>
                      </a:r>
                      <a:r>
                        <a:rPr lang="fr-FR" sz="1800" kern="1200" dirty="0">
                          <a:solidFill>
                            <a:srgbClr val="FF0000"/>
                          </a:solidFill>
                          <a:effectLst/>
                          <a:latin typeface="+mn-lt"/>
                          <a:ea typeface="+mn-ea"/>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Calibri" panose="020F0502020204030204" pitchFamily="34" charset="0"/>
                          <a:cs typeface="Times New Roman" panose="02020603050405020304" pitchFamily="18" charset="0"/>
                        </a:rPr>
                        <a:t>15 Cantal : 7 </a:t>
                      </a:r>
                      <a:r>
                        <a:rPr lang="fr-FR" sz="1800" dirty="0">
                          <a:solidFill>
                            <a:srgbClr val="FF0000"/>
                          </a:solidFill>
                          <a:effectLst/>
                          <a:latin typeface="Calibri" panose="020F0502020204030204" pitchFamily="34" charset="0"/>
                          <a:cs typeface="Times New Roman" panose="02020603050405020304" pitchFamily="18" charset="0"/>
                        </a:rPr>
                        <a:t>ok</a:t>
                      </a: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16 Charente : 15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17 Charente Maritime : 43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18 Cher : 12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19 Corrèze : 16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21 Côte d’Or  : 27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r>
                        <a:rPr lang="fr-FR" sz="1800" kern="1200" dirty="0">
                          <a:solidFill>
                            <a:schemeClr val="dk1"/>
                          </a:solidFill>
                          <a:effectLst/>
                          <a:latin typeface="+mn-lt"/>
                          <a:ea typeface="+mn-ea"/>
                          <a:cs typeface="+mn-cs"/>
                        </a:rPr>
                        <a:t>23 Creuse : 6 </a:t>
                      </a:r>
                      <a:r>
                        <a:rPr lang="fr-FR" sz="1800" kern="1200" dirty="0">
                          <a:solidFill>
                            <a:srgbClr val="FF0000"/>
                          </a:solidFill>
                          <a:effectLst/>
                          <a:latin typeface="+mn-lt"/>
                          <a:ea typeface="+mn-ea"/>
                          <a:cs typeface="+mn-cs"/>
                        </a:rPr>
                        <a:t>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24 Dordogne : 19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tx1"/>
                          </a:solidFill>
                          <a:effectLst/>
                          <a:latin typeface="+mn-lt"/>
                          <a:ea typeface="+mn-ea"/>
                          <a:cs typeface="+mn-cs"/>
                        </a:rPr>
                        <a:t>28 Eure et Loir : 21 </a:t>
                      </a:r>
                      <a:r>
                        <a:rPr lang="fr-FR" sz="1800" kern="1200" dirty="0">
                          <a:solidFill>
                            <a:srgbClr val="FF0000"/>
                          </a:solidFill>
                          <a:effectLst/>
                          <a:latin typeface="+mn-lt"/>
                          <a:ea typeface="+mn-ea"/>
                          <a:cs typeface="+mn-cs"/>
                        </a:rPr>
                        <a:t> 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34 Hérault : 51 </a:t>
                      </a:r>
                      <a:r>
                        <a:rPr lang="fr-FR" sz="1800" kern="1200" dirty="0">
                          <a:solidFill>
                            <a:srgbClr val="FF0000"/>
                          </a:solidFill>
                          <a:effectLst/>
                          <a:latin typeface="+mn-lt"/>
                          <a:ea typeface="+mn-ea"/>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36 Indre : 8 </a:t>
                      </a:r>
                      <a:r>
                        <a:rPr lang="fr-FR" sz="1800" kern="1200" dirty="0">
                          <a:solidFill>
                            <a:srgbClr val="FF0000"/>
                          </a:solidFill>
                          <a:effectLst/>
                          <a:latin typeface="+mn-lt"/>
                          <a:ea typeface="+mn-ea"/>
                          <a:cs typeface="+mn-cs"/>
                        </a:rPr>
                        <a:t>ok</a:t>
                      </a:r>
                      <a:r>
                        <a:rPr lang="fr-FR" sz="18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37 Indre et Loire : 18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39 Jura : 15</a:t>
                      </a:r>
                      <a:r>
                        <a:rPr lang="fr-FR" dirty="0">
                          <a:solidFill>
                            <a:srgbClr val="FF0000"/>
                          </a:solidFill>
                        </a:rPr>
                        <a:t> 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41 Loir et Cher : 20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Calibri" panose="020F0502020204030204" pitchFamily="34" charset="0"/>
                          <a:cs typeface="Times New Roman" panose="02020603050405020304" pitchFamily="18" charset="0"/>
                        </a:rPr>
                        <a:t>43 Haute Loire :  11 </a:t>
                      </a:r>
                      <a:r>
                        <a:rPr lang="fr-FR" sz="1800" dirty="0">
                          <a:solidFill>
                            <a:srgbClr val="FF0000"/>
                          </a:solidFill>
                          <a:effectLst/>
                          <a:latin typeface="Calibri" panose="020F0502020204030204" pitchFamily="34"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Calibri" panose="020F0502020204030204" pitchFamily="34" charset="0"/>
                          <a:cs typeface="Times New Roman" panose="02020603050405020304" pitchFamily="18" charset="0"/>
                        </a:rPr>
                        <a:t>45 Loiret : 31 </a:t>
                      </a:r>
                      <a:r>
                        <a:rPr lang="fr-FR" sz="1800" dirty="0">
                          <a:solidFill>
                            <a:srgbClr val="FF0000"/>
                          </a:solidFill>
                          <a:effectLst/>
                          <a:latin typeface="Calibri" panose="020F0502020204030204" pitchFamily="34" charset="0"/>
                          <a:cs typeface="Times New Roman" panose="02020603050405020304" pitchFamily="18" charset="0"/>
                        </a:rPr>
                        <a:t>ok</a:t>
                      </a:r>
                    </a:p>
                    <a:p>
                      <a:r>
                        <a:rPr lang="fr-FR" sz="1800" dirty="0">
                          <a:effectLst/>
                          <a:latin typeface="Calibri" panose="020F0502020204030204" pitchFamily="34" charset="0"/>
                          <a:ea typeface="Times New Roman" panose="02020603050405020304" pitchFamily="18" charset="0"/>
                          <a:cs typeface="Times New Roman" panose="02020603050405020304" pitchFamily="18" charset="0"/>
                        </a:rPr>
                        <a:t>48 Lozère : 4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49 Maine et Loire : 28 </a:t>
                      </a:r>
                      <a:r>
                        <a:rPr lang="fr-FR" sz="1800" kern="1200" dirty="0">
                          <a:solidFill>
                            <a:srgbClr val="FF0000"/>
                          </a:solidFill>
                          <a:effectLst/>
                          <a:latin typeface="+mn-lt"/>
                          <a:ea typeface="+mn-ea"/>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52 Haute Marne : 9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53 Mayenne : 9</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ok</a:t>
                      </a:r>
                      <a:endParaRPr lang="fr-FR" sz="1800" kern="1200" dirty="0">
                        <a:solidFill>
                          <a:srgbClr val="FF0000"/>
                        </a:solidFill>
                        <a:effectLst/>
                        <a:latin typeface="+mn-lt"/>
                        <a:ea typeface="+mn-ea"/>
                        <a:cs typeface="+mn-cs"/>
                      </a:endParaRPr>
                    </a:p>
                    <a:p>
                      <a:r>
                        <a:rPr lang="fr-FR" sz="1800" dirty="0">
                          <a:solidFill>
                            <a:schemeClr val="tx1"/>
                          </a:solidFill>
                          <a:effectLst/>
                          <a:latin typeface="Calibri" panose="020F0502020204030204" pitchFamily="34" charset="0"/>
                          <a:cs typeface="Times New Roman" panose="02020603050405020304" pitchFamily="18" charset="0"/>
                        </a:rPr>
                        <a:t>61 Orne : 28 </a:t>
                      </a:r>
                      <a:r>
                        <a:rPr lang="fr-FR" sz="1800" dirty="0">
                          <a:solidFill>
                            <a:srgbClr val="FF0000"/>
                          </a:solidFill>
                          <a:effectLst/>
                          <a:latin typeface="Calibri" panose="020F0502020204030204" pitchFamily="34"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65 Hautes Pyrénées  : 12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67 Bas-Rhin : 39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68 Haut-Rhin  : 19 </a:t>
                      </a:r>
                      <a:r>
                        <a:rPr lang="fr-FR"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ok</a:t>
                      </a:r>
                    </a:p>
                    <a:p>
                      <a:r>
                        <a:rPr lang="fr-FR" sz="1800" b="0" dirty="0">
                          <a:solidFill>
                            <a:schemeClr val="tx1"/>
                          </a:solidFill>
                          <a:effectLst/>
                          <a:latin typeface="Calibri" panose="020F0502020204030204" pitchFamily="34" charset="0"/>
                          <a:cs typeface="Times New Roman" panose="02020603050405020304" pitchFamily="18" charset="0"/>
                        </a:rPr>
                        <a:t>72 Sarthe : 22 </a:t>
                      </a:r>
                      <a:r>
                        <a:rPr lang="fr-FR" sz="1800" dirty="0">
                          <a:solidFill>
                            <a:srgbClr val="FF0000"/>
                          </a:solidFill>
                          <a:effectLst/>
                          <a:latin typeface="Calibri" panose="020F0502020204030204" pitchFamily="34" charset="0"/>
                          <a:cs typeface="Times New Roman" panose="02020603050405020304" pitchFamily="18" charset="0"/>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77 Seine et Marne  : 61  </a:t>
                      </a:r>
                      <a:r>
                        <a:rPr lang="fr-FR" dirty="0">
                          <a:solidFill>
                            <a:srgbClr val="FF0000"/>
                          </a:solidFill>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mn-lt"/>
                          <a:ea typeface="+mn-ea"/>
                          <a:cs typeface="+mn-cs"/>
                        </a:rPr>
                        <a:t>79 Deux Sèvres : 17 </a:t>
                      </a:r>
                      <a:r>
                        <a:rPr lang="fr-FR" sz="1800" kern="1200" dirty="0">
                          <a:solidFill>
                            <a:srgbClr val="FF0000"/>
                          </a:solidFill>
                          <a:effectLst/>
                          <a:latin typeface="+mn-lt"/>
                          <a:ea typeface="+mn-ea"/>
                          <a:cs typeface="+mn-cs"/>
                        </a:rPr>
                        <a:t>ok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86 Vienne : 26  </a:t>
                      </a:r>
                      <a:r>
                        <a:rPr lang="fr-FR" dirty="0">
                          <a:solidFill>
                            <a:srgbClr val="FF0000"/>
                          </a:solidFill>
                        </a:rPr>
                        <a:t>ok</a:t>
                      </a:r>
                    </a:p>
                  </a:txBody>
                  <a:tcPr/>
                </a:tc>
                <a:extLst>
                  <a:ext uri="{0D108BD9-81ED-4DB2-BD59-A6C34878D82A}">
                    <a16:rowId xmlns:a16="http://schemas.microsoft.com/office/drawing/2014/main" val="3240754928"/>
                  </a:ext>
                </a:extLst>
              </a:tr>
              <a:tr h="370840">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433515414"/>
                  </a:ext>
                </a:extLst>
              </a:tr>
            </a:tbl>
          </a:graphicData>
        </a:graphic>
      </p:graphicFrame>
    </p:spTree>
    <p:extLst>
      <p:ext uri="{BB962C8B-B14F-4D97-AF65-F5344CB8AC3E}">
        <p14:creationId xmlns:p14="http://schemas.microsoft.com/office/powerpoint/2010/main" val="382335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2B5BD90-7D75-4A7D-86D7-3473F2F2DB01}"/>
              </a:ext>
            </a:extLst>
          </p:cNvPr>
          <p:cNvSpPr>
            <a:spLocks noGrp="1"/>
          </p:cNvSpPr>
          <p:nvPr>
            <p:ph type="title"/>
          </p:nvPr>
        </p:nvSpPr>
        <p:spPr/>
        <p:txBody>
          <a:bodyPr>
            <a:normAutofit/>
          </a:bodyPr>
          <a:lstStyle/>
          <a:p>
            <a:pPr algn="ctr"/>
            <a:r>
              <a:rPr lang="fr-FR" sz="3600" dirty="0"/>
              <a:t>37 - Indre et Loire – </a:t>
            </a:r>
            <a:r>
              <a:rPr lang="fr-FR" sz="3600" b="1" dirty="0"/>
              <a:t>18</a:t>
            </a:r>
            <a:endParaRPr lang="fr-FR" sz="3600" dirty="0"/>
          </a:p>
        </p:txBody>
      </p:sp>
      <p:pic>
        <p:nvPicPr>
          <p:cNvPr id="5" name="Image 4">
            <a:extLst>
              <a:ext uri="{FF2B5EF4-FFF2-40B4-BE49-F238E27FC236}">
                <a16:creationId xmlns:a16="http://schemas.microsoft.com/office/drawing/2014/main" id="{F639AC46-7150-4D4F-9079-542F18BEE32B}"/>
              </a:ext>
            </a:extLst>
          </p:cNvPr>
          <p:cNvPicPr>
            <a:picLocks noChangeAspect="1"/>
          </p:cNvPicPr>
          <p:nvPr/>
        </p:nvPicPr>
        <p:blipFill>
          <a:blip r:embed="rId2"/>
          <a:stretch>
            <a:fillRect/>
          </a:stretch>
        </p:blipFill>
        <p:spPr>
          <a:xfrm>
            <a:off x="1478222" y="2187510"/>
            <a:ext cx="7259514" cy="3411623"/>
          </a:xfrm>
          <a:prstGeom prst="rect">
            <a:avLst/>
          </a:prstGeom>
        </p:spPr>
      </p:pic>
    </p:spTree>
    <p:extLst>
      <p:ext uri="{BB962C8B-B14F-4D97-AF65-F5344CB8AC3E}">
        <p14:creationId xmlns:p14="http://schemas.microsoft.com/office/powerpoint/2010/main" val="4172191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6DF92-2791-479B-9AA3-D111635AD2AA}"/>
              </a:ext>
            </a:extLst>
          </p:cNvPr>
          <p:cNvSpPr>
            <a:spLocks noGrp="1"/>
          </p:cNvSpPr>
          <p:nvPr>
            <p:ph type="title"/>
          </p:nvPr>
        </p:nvSpPr>
        <p:spPr/>
        <p:txBody>
          <a:bodyPr>
            <a:normAutofit/>
          </a:bodyPr>
          <a:lstStyle/>
          <a:p>
            <a:pPr algn="ctr"/>
            <a:r>
              <a:rPr lang="fr-FR" sz="3600" dirty="0"/>
              <a:t>39 – jura – </a:t>
            </a:r>
            <a:r>
              <a:rPr lang="fr-FR" sz="3600" b="1" dirty="0"/>
              <a:t>15</a:t>
            </a:r>
            <a:r>
              <a:rPr lang="fr-FR" sz="3600" dirty="0"/>
              <a:t> </a:t>
            </a:r>
          </a:p>
        </p:txBody>
      </p:sp>
      <p:pic>
        <p:nvPicPr>
          <p:cNvPr id="4" name="Image 3">
            <a:extLst>
              <a:ext uri="{FF2B5EF4-FFF2-40B4-BE49-F238E27FC236}">
                <a16:creationId xmlns:a16="http://schemas.microsoft.com/office/drawing/2014/main" id="{C11D7020-1B7E-4B92-925F-8E271BA6B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25" y="2159000"/>
            <a:ext cx="9912350" cy="2540000"/>
          </a:xfrm>
          <a:prstGeom prst="rect">
            <a:avLst/>
          </a:prstGeom>
        </p:spPr>
      </p:pic>
    </p:spTree>
    <p:extLst>
      <p:ext uri="{BB962C8B-B14F-4D97-AF65-F5344CB8AC3E}">
        <p14:creationId xmlns:p14="http://schemas.microsoft.com/office/powerpoint/2010/main" val="386624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1B00E10-D14A-44A1-A0E6-7F2CE4C3F844}"/>
              </a:ext>
            </a:extLst>
          </p:cNvPr>
          <p:cNvSpPr>
            <a:spLocks noGrp="1"/>
          </p:cNvSpPr>
          <p:nvPr>
            <p:ph type="title"/>
          </p:nvPr>
        </p:nvSpPr>
        <p:spPr>
          <a:xfrm>
            <a:off x="838200" y="365126"/>
            <a:ext cx="10515600" cy="946150"/>
          </a:xfrm>
        </p:spPr>
        <p:txBody>
          <a:bodyPr>
            <a:normAutofit/>
          </a:bodyPr>
          <a:lstStyle/>
          <a:p>
            <a:pPr algn="ctr"/>
            <a:r>
              <a:rPr lang="fr-FR" sz="3600" dirty="0"/>
              <a:t>41 - Loir et cher – </a:t>
            </a:r>
            <a:r>
              <a:rPr lang="fr-FR" sz="3600" b="1" dirty="0"/>
              <a:t>20</a:t>
            </a:r>
            <a:endParaRPr lang="fr-FR" sz="2000" dirty="0"/>
          </a:p>
        </p:txBody>
      </p:sp>
      <p:pic>
        <p:nvPicPr>
          <p:cNvPr id="5" name="Image 4">
            <a:extLst>
              <a:ext uri="{FF2B5EF4-FFF2-40B4-BE49-F238E27FC236}">
                <a16:creationId xmlns:a16="http://schemas.microsoft.com/office/drawing/2014/main" id="{FA346251-2534-47A7-A19E-783D85D97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11275"/>
            <a:ext cx="8077200" cy="4235450"/>
          </a:xfrm>
          <a:prstGeom prst="rect">
            <a:avLst/>
          </a:prstGeom>
        </p:spPr>
      </p:pic>
      <p:pic>
        <p:nvPicPr>
          <p:cNvPr id="7" name="Image 6">
            <a:extLst>
              <a:ext uri="{FF2B5EF4-FFF2-40B4-BE49-F238E27FC236}">
                <a16:creationId xmlns:a16="http://schemas.microsoft.com/office/drawing/2014/main" id="{44A8908B-D435-4BA0-9BB5-8BBD36AC2AF5}"/>
              </a:ext>
            </a:extLst>
          </p:cNvPr>
          <p:cNvPicPr>
            <a:picLocks noChangeAspect="1"/>
          </p:cNvPicPr>
          <p:nvPr/>
        </p:nvPicPr>
        <p:blipFill>
          <a:blip r:embed="rId3"/>
          <a:stretch>
            <a:fillRect/>
          </a:stretch>
        </p:blipFill>
        <p:spPr>
          <a:xfrm>
            <a:off x="2223371" y="1127342"/>
            <a:ext cx="7728558" cy="5016674"/>
          </a:xfrm>
          <a:prstGeom prst="rect">
            <a:avLst/>
          </a:prstGeom>
        </p:spPr>
      </p:pic>
    </p:spTree>
    <p:extLst>
      <p:ext uri="{BB962C8B-B14F-4D97-AF65-F5344CB8AC3E}">
        <p14:creationId xmlns:p14="http://schemas.microsoft.com/office/powerpoint/2010/main" val="117448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7772B-D083-4C39-AAEF-C57A8D318C1C}"/>
              </a:ext>
            </a:extLst>
          </p:cNvPr>
          <p:cNvSpPr>
            <a:spLocks noGrp="1"/>
          </p:cNvSpPr>
          <p:nvPr>
            <p:ph type="title"/>
          </p:nvPr>
        </p:nvSpPr>
        <p:spPr>
          <a:xfrm>
            <a:off x="838200" y="365125"/>
            <a:ext cx="10515600" cy="843637"/>
          </a:xfrm>
        </p:spPr>
        <p:txBody>
          <a:bodyPr>
            <a:normAutofit/>
          </a:bodyPr>
          <a:lstStyle/>
          <a:p>
            <a:pPr algn="ctr"/>
            <a:r>
              <a:rPr lang="fr-FR" sz="3600" dirty="0"/>
              <a:t>43 - Haute Loire – </a:t>
            </a:r>
            <a:r>
              <a:rPr lang="fr-FR" sz="3600" b="1" dirty="0"/>
              <a:t>11</a:t>
            </a:r>
            <a:endParaRPr lang="fr-FR" sz="3600" dirty="0"/>
          </a:p>
        </p:txBody>
      </p:sp>
      <p:pic>
        <p:nvPicPr>
          <p:cNvPr id="4" name="Image 3">
            <a:extLst>
              <a:ext uri="{FF2B5EF4-FFF2-40B4-BE49-F238E27FC236}">
                <a16:creationId xmlns:a16="http://schemas.microsoft.com/office/drawing/2014/main" id="{5B1C953D-DBB1-4B14-B06D-AEAD18C8A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260" y="1208762"/>
            <a:ext cx="7553838" cy="5649238"/>
          </a:xfrm>
          <a:prstGeom prst="rect">
            <a:avLst/>
          </a:prstGeom>
        </p:spPr>
      </p:pic>
    </p:spTree>
    <p:extLst>
      <p:ext uri="{BB962C8B-B14F-4D97-AF65-F5344CB8AC3E}">
        <p14:creationId xmlns:p14="http://schemas.microsoft.com/office/powerpoint/2010/main" val="379317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F84AF-F8C7-49CF-8F4D-4B852C6CD56E}"/>
              </a:ext>
            </a:extLst>
          </p:cNvPr>
          <p:cNvSpPr>
            <a:spLocks noGrp="1"/>
          </p:cNvSpPr>
          <p:nvPr>
            <p:ph type="title"/>
          </p:nvPr>
        </p:nvSpPr>
        <p:spPr/>
        <p:txBody>
          <a:bodyPr>
            <a:normAutofit/>
          </a:bodyPr>
          <a:lstStyle/>
          <a:p>
            <a:pPr algn="ctr"/>
            <a:r>
              <a:rPr lang="fr-FR" sz="3600" dirty="0"/>
              <a:t>45 – Loiret – 31 - </a:t>
            </a:r>
          </a:p>
        </p:txBody>
      </p:sp>
      <p:pic>
        <p:nvPicPr>
          <p:cNvPr id="4" name="Image 3">
            <a:extLst>
              <a:ext uri="{FF2B5EF4-FFF2-40B4-BE49-F238E27FC236}">
                <a16:creationId xmlns:a16="http://schemas.microsoft.com/office/drawing/2014/main" id="{A92F68F5-8859-4967-8D58-0534CD54E5BC}"/>
              </a:ext>
            </a:extLst>
          </p:cNvPr>
          <p:cNvPicPr>
            <a:picLocks noChangeAspect="1"/>
          </p:cNvPicPr>
          <p:nvPr/>
        </p:nvPicPr>
        <p:blipFill>
          <a:blip r:embed="rId2"/>
          <a:stretch>
            <a:fillRect/>
          </a:stretch>
        </p:blipFill>
        <p:spPr>
          <a:xfrm>
            <a:off x="3959115" y="2158934"/>
            <a:ext cx="4273770" cy="2540131"/>
          </a:xfrm>
          <a:prstGeom prst="rect">
            <a:avLst/>
          </a:prstGeom>
        </p:spPr>
      </p:pic>
    </p:spTree>
    <p:extLst>
      <p:ext uri="{BB962C8B-B14F-4D97-AF65-F5344CB8AC3E}">
        <p14:creationId xmlns:p14="http://schemas.microsoft.com/office/powerpoint/2010/main" val="94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B5306-77CF-4124-B295-6BF7756EE812}"/>
              </a:ext>
            </a:extLst>
          </p:cNvPr>
          <p:cNvSpPr>
            <a:spLocks noGrp="1"/>
          </p:cNvSpPr>
          <p:nvPr>
            <p:ph type="title"/>
          </p:nvPr>
        </p:nvSpPr>
        <p:spPr/>
        <p:txBody>
          <a:bodyPr/>
          <a:lstStyle/>
          <a:p>
            <a:pPr algn="ctr"/>
            <a:r>
              <a:rPr lang="fr-FR" dirty="0"/>
              <a:t>48 – Lozère – </a:t>
            </a:r>
            <a:r>
              <a:rPr lang="fr-FR" b="1" dirty="0"/>
              <a:t>4</a:t>
            </a:r>
            <a:endParaRPr lang="fr-FR" dirty="0"/>
          </a:p>
        </p:txBody>
      </p:sp>
      <p:pic>
        <p:nvPicPr>
          <p:cNvPr id="5" name="Image 4">
            <a:extLst>
              <a:ext uri="{FF2B5EF4-FFF2-40B4-BE49-F238E27FC236}">
                <a16:creationId xmlns:a16="http://schemas.microsoft.com/office/drawing/2014/main" id="{BCF5D0C8-2257-4E7A-A198-D67BD8BB2F02}"/>
              </a:ext>
            </a:extLst>
          </p:cNvPr>
          <p:cNvPicPr>
            <a:picLocks noChangeAspect="1"/>
          </p:cNvPicPr>
          <p:nvPr/>
        </p:nvPicPr>
        <p:blipFill>
          <a:blip r:embed="rId2"/>
          <a:stretch>
            <a:fillRect/>
          </a:stretch>
        </p:blipFill>
        <p:spPr>
          <a:xfrm>
            <a:off x="2681323" y="2063680"/>
            <a:ext cx="6084542" cy="3982272"/>
          </a:xfrm>
          <a:prstGeom prst="rect">
            <a:avLst/>
          </a:prstGeom>
        </p:spPr>
      </p:pic>
    </p:spTree>
    <p:extLst>
      <p:ext uri="{BB962C8B-B14F-4D97-AF65-F5344CB8AC3E}">
        <p14:creationId xmlns:p14="http://schemas.microsoft.com/office/powerpoint/2010/main" val="32785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E57D61-8407-442E-9C87-3F7E2C0833B2}"/>
              </a:ext>
            </a:extLst>
          </p:cNvPr>
          <p:cNvSpPr>
            <a:spLocks noGrp="1"/>
          </p:cNvSpPr>
          <p:nvPr>
            <p:ph type="title"/>
          </p:nvPr>
        </p:nvSpPr>
        <p:spPr/>
        <p:txBody>
          <a:bodyPr>
            <a:normAutofit/>
          </a:bodyPr>
          <a:lstStyle/>
          <a:p>
            <a:pPr algn="ctr"/>
            <a:r>
              <a:rPr lang="fr-FR" sz="3600" dirty="0"/>
              <a:t>49 - Maine et Loire – </a:t>
            </a:r>
            <a:r>
              <a:rPr lang="fr-FR" sz="3600" b="1" dirty="0"/>
              <a:t>28</a:t>
            </a:r>
            <a:r>
              <a:rPr lang="fr-FR" sz="3600" dirty="0"/>
              <a:t> </a:t>
            </a:r>
          </a:p>
        </p:txBody>
      </p:sp>
      <p:pic>
        <p:nvPicPr>
          <p:cNvPr id="4" name="Image 3">
            <a:extLst>
              <a:ext uri="{FF2B5EF4-FFF2-40B4-BE49-F238E27FC236}">
                <a16:creationId xmlns:a16="http://schemas.microsoft.com/office/drawing/2014/main" id="{FE13B0D1-F21F-43F8-86E5-BAC2CE02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956" y="1820850"/>
            <a:ext cx="7573036" cy="3395206"/>
          </a:xfrm>
          <a:prstGeom prst="rect">
            <a:avLst/>
          </a:prstGeom>
        </p:spPr>
      </p:pic>
    </p:spTree>
    <p:extLst>
      <p:ext uri="{BB962C8B-B14F-4D97-AF65-F5344CB8AC3E}">
        <p14:creationId xmlns:p14="http://schemas.microsoft.com/office/powerpoint/2010/main" val="295615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5D57B-9FF9-42A9-9B09-737A6ECE930B}"/>
              </a:ext>
            </a:extLst>
          </p:cNvPr>
          <p:cNvSpPr>
            <a:spLocks noGrp="1"/>
          </p:cNvSpPr>
          <p:nvPr>
            <p:ph type="title"/>
          </p:nvPr>
        </p:nvSpPr>
        <p:spPr/>
        <p:txBody>
          <a:bodyPr/>
          <a:lstStyle/>
          <a:p>
            <a:pPr algn="ctr"/>
            <a:r>
              <a:rPr lang="fr-FR" dirty="0"/>
              <a:t>52 - Haute Marne – </a:t>
            </a:r>
            <a:r>
              <a:rPr lang="fr-FR" b="1" dirty="0"/>
              <a:t>9</a:t>
            </a:r>
            <a:endParaRPr lang="fr-FR" dirty="0"/>
          </a:p>
        </p:txBody>
      </p:sp>
      <p:pic>
        <p:nvPicPr>
          <p:cNvPr id="4" name="Image 3">
            <a:extLst>
              <a:ext uri="{FF2B5EF4-FFF2-40B4-BE49-F238E27FC236}">
                <a16:creationId xmlns:a16="http://schemas.microsoft.com/office/drawing/2014/main" id="{DD5EE2E2-7D68-4FC8-941A-C2DC42B164BF}"/>
              </a:ext>
            </a:extLst>
          </p:cNvPr>
          <p:cNvPicPr>
            <a:picLocks noChangeAspect="1"/>
          </p:cNvPicPr>
          <p:nvPr/>
        </p:nvPicPr>
        <p:blipFill>
          <a:blip r:embed="rId2"/>
          <a:stretch>
            <a:fillRect/>
          </a:stretch>
        </p:blipFill>
        <p:spPr>
          <a:xfrm>
            <a:off x="1690496" y="2901971"/>
            <a:ext cx="8811008" cy="944116"/>
          </a:xfrm>
          <a:prstGeom prst="rect">
            <a:avLst/>
          </a:prstGeom>
        </p:spPr>
      </p:pic>
    </p:spTree>
    <p:extLst>
      <p:ext uri="{BB962C8B-B14F-4D97-AF65-F5344CB8AC3E}">
        <p14:creationId xmlns:p14="http://schemas.microsoft.com/office/powerpoint/2010/main" val="98803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ED0CD2-2418-42F4-9237-FC192F663707}"/>
              </a:ext>
            </a:extLst>
          </p:cNvPr>
          <p:cNvSpPr>
            <a:spLocks noGrp="1"/>
          </p:cNvSpPr>
          <p:nvPr>
            <p:ph type="title"/>
          </p:nvPr>
        </p:nvSpPr>
        <p:spPr>
          <a:xfrm>
            <a:off x="838200" y="250522"/>
            <a:ext cx="10515600" cy="736194"/>
          </a:xfrm>
        </p:spPr>
        <p:txBody>
          <a:bodyPr>
            <a:normAutofit/>
          </a:bodyPr>
          <a:lstStyle/>
          <a:p>
            <a:pPr algn="ctr"/>
            <a:r>
              <a:rPr lang="fr-FR" sz="3600" dirty="0"/>
              <a:t>53 - Mayenne </a:t>
            </a:r>
            <a:r>
              <a:rPr lang="fr-FR" sz="1800" dirty="0"/>
              <a:t>(7 en juillet ) </a:t>
            </a:r>
            <a:r>
              <a:rPr lang="fr-FR" sz="3000" dirty="0"/>
              <a:t>– </a:t>
            </a:r>
            <a:r>
              <a:rPr lang="fr-FR" sz="3000" b="1" dirty="0"/>
              <a:t>9</a:t>
            </a:r>
            <a:r>
              <a:rPr lang="fr-FR" sz="3000" dirty="0"/>
              <a:t> </a:t>
            </a:r>
            <a:r>
              <a:rPr lang="fr-FR" sz="1600" dirty="0"/>
              <a:t>décès le 17 décembre</a:t>
            </a:r>
          </a:p>
        </p:txBody>
      </p:sp>
      <p:pic>
        <p:nvPicPr>
          <p:cNvPr id="4" name="Image 3">
            <a:extLst>
              <a:ext uri="{FF2B5EF4-FFF2-40B4-BE49-F238E27FC236}">
                <a16:creationId xmlns:a16="http://schemas.microsoft.com/office/drawing/2014/main" id="{C4971BF2-ACC6-40C8-B808-4CA28F6EA828}"/>
              </a:ext>
            </a:extLst>
          </p:cNvPr>
          <p:cNvPicPr>
            <a:picLocks noChangeAspect="1"/>
          </p:cNvPicPr>
          <p:nvPr/>
        </p:nvPicPr>
        <p:blipFill>
          <a:blip r:embed="rId2"/>
          <a:stretch>
            <a:fillRect/>
          </a:stretch>
        </p:blipFill>
        <p:spPr>
          <a:xfrm>
            <a:off x="3430561" y="986715"/>
            <a:ext cx="4692568" cy="5871285"/>
          </a:xfrm>
          <a:prstGeom prst="rect">
            <a:avLst/>
          </a:prstGeom>
        </p:spPr>
      </p:pic>
    </p:spTree>
    <p:extLst>
      <p:ext uri="{BB962C8B-B14F-4D97-AF65-F5344CB8AC3E}">
        <p14:creationId xmlns:p14="http://schemas.microsoft.com/office/powerpoint/2010/main" val="418501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77CD03-E015-451C-B0B9-796CDF62E5E4}"/>
              </a:ext>
            </a:extLst>
          </p:cNvPr>
          <p:cNvSpPr>
            <a:spLocks noGrp="1"/>
          </p:cNvSpPr>
          <p:nvPr>
            <p:ph type="title"/>
          </p:nvPr>
        </p:nvSpPr>
        <p:spPr>
          <a:xfrm>
            <a:off x="838200" y="365126"/>
            <a:ext cx="10515600" cy="787270"/>
          </a:xfrm>
        </p:spPr>
        <p:txBody>
          <a:bodyPr>
            <a:normAutofit/>
          </a:bodyPr>
          <a:lstStyle/>
          <a:p>
            <a:pPr algn="ctr"/>
            <a:r>
              <a:rPr lang="fr-FR" sz="3600" dirty="0"/>
              <a:t>61 – Orne – 28</a:t>
            </a:r>
          </a:p>
        </p:txBody>
      </p:sp>
      <p:pic>
        <p:nvPicPr>
          <p:cNvPr id="4" name="Image 3">
            <a:extLst>
              <a:ext uri="{FF2B5EF4-FFF2-40B4-BE49-F238E27FC236}">
                <a16:creationId xmlns:a16="http://schemas.microsoft.com/office/drawing/2014/main" id="{EC5BFEF9-F464-4DC0-B688-2016A718F19F}"/>
              </a:ext>
            </a:extLst>
          </p:cNvPr>
          <p:cNvPicPr>
            <a:picLocks noChangeAspect="1"/>
          </p:cNvPicPr>
          <p:nvPr/>
        </p:nvPicPr>
        <p:blipFill>
          <a:blip r:embed="rId2"/>
          <a:stretch>
            <a:fillRect/>
          </a:stretch>
        </p:blipFill>
        <p:spPr>
          <a:xfrm>
            <a:off x="2373683" y="1228889"/>
            <a:ext cx="8317282" cy="5079983"/>
          </a:xfrm>
          <a:prstGeom prst="rect">
            <a:avLst/>
          </a:prstGeom>
        </p:spPr>
      </p:pic>
    </p:spTree>
    <p:extLst>
      <p:ext uri="{BB962C8B-B14F-4D97-AF65-F5344CB8AC3E}">
        <p14:creationId xmlns:p14="http://schemas.microsoft.com/office/powerpoint/2010/main" val="24097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3DB98-EF92-4605-BC8B-16A037951A5F}"/>
              </a:ext>
            </a:extLst>
          </p:cNvPr>
          <p:cNvSpPr>
            <a:spLocks noGrp="1"/>
          </p:cNvSpPr>
          <p:nvPr>
            <p:ph type="title"/>
          </p:nvPr>
        </p:nvSpPr>
        <p:spPr>
          <a:xfrm>
            <a:off x="838200" y="365125"/>
            <a:ext cx="10515600" cy="1075257"/>
          </a:xfrm>
        </p:spPr>
        <p:txBody>
          <a:bodyPr>
            <a:normAutofit/>
          </a:bodyPr>
          <a:lstStyle/>
          <a:p>
            <a:pPr algn="ctr"/>
            <a:r>
              <a:rPr lang="fr-FR" sz="3600" dirty="0"/>
              <a:t>La procédure à utiliser</a:t>
            </a:r>
          </a:p>
        </p:txBody>
      </p:sp>
      <p:sp>
        <p:nvSpPr>
          <p:cNvPr id="3" name="Espace réservé du contenu 2">
            <a:extLst>
              <a:ext uri="{FF2B5EF4-FFF2-40B4-BE49-F238E27FC236}">
                <a16:creationId xmlns:a16="http://schemas.microsoft.com/office/drawing/2014/main" id="{36F24FC0-9CE7-4397-B022-46485EE2ACAE}"/>
              </a:ext>
            </a:extLst>
          </p:cNvPr>
          <p:cNvSpPr>
            <a:spLocks noGrp="1"/>
          </p:cNvSpPr>
          <p:nvPr>
            <p:ph idx="1"/>
          </p:nvPr>
        </p:nvSpPr>
        <p:spPr/>
        <p:txBody>
          <a:bodyPr>
            <a:normAutofit fontScale="92500" lnSpcReduction="10000"/>
          </a:bodyPr>
          <a:lstStyle/>
          <a:p>
            <a:r>
              <a:rPr lang="fr-FR" dirty="0"/>
              <a:t>Les départements ont des accidentalités par habitants différentes, liées à de nombreux facteurs (densité de population, types de routes, géographie physique…),</a:t>
            </a:r>
          </a:p>
          <a:p>
            <a:r>
              <a:rPr lang="fr-FR" dirty="0"/>
              <a:t>Pour évaluer le rôle de la remontée à 90 km/h de la vitesse maximale dans la production de l’accidentalité, Il fallait établir les proportions d’accidents dans le temps, j’ai été surpris par la stabilité en proportion observée au cours des 20 dernières années, notamment dans la période de forte variation de l’accidentalité produite par la réforme Chirac.</a:t>
            </a:r>
          </a:p>
          <a:p>
            <a:r>
              <a:rPr lang="fr-FR" dirty="0"/>
              <a:t>Les bilans annuels de l’accidentalité départementale établis par l’ONISR permettent d’établir cette stabilité en proportions.</a:t>
            </a:r>
          </a:p>
          <a:p>
            <a:r>
              <a:rPr lang="fr-FR" dirty="0"/>
              <a:t>L’année 2020 a été hétérogène, mais il est déjà possible de constater une croissance de la proportion des 32 départements pro-90 proche de 1%</a:t>
            </a:r>
          </a:p>
          <a:p>
            <a:endParaRPr lang="fr-FR" dirty="0"/>
          </a:p>
        </p:txBody>
      </p:sp>
    </p:spTree>
    <p:extLst>
      <p:ext uri="{BB962C8B-B14F-4D97-AF65-F5344CB8AC3E}">
        <p14:creationId xmlns:p14="http://schemas.microsoft.com/office/powerpoint/2010/main" val="242125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11E76-3E82-4630-9149-308F31AAB9AE}"/>
              </a:ext>
            </a:extLst>
          </p:cNvPr>
          <p:cNvSpPr>
            <a:spLocks noGrp="1"/>
          </p:cNvSpPr>
          <p:nvPr>
            <p:ph type="title"/>
          </p:nvPr>
        </p:nvSpPr>
        <p:spPr>
          <a:xfrm>
            <a:off x="838200" y="365126"/>
            <a:ext cx="10515600" cy="605642"/>
          </a:xfrm>
        </p:spPr>
        <p:txBody>
          <a:bodyPr>
            <a:normAutofit/>
          </a:bodyPr>
          <a:lstStyle/>
          <a:p>
            <a:pPr algn="ctr"/>
            <a:r>
              <a:rPr lang="fr-FR" sz="3600" dirty="0"/>
              <a:t>65 - Hautes Pyrénées - </a:t>
            </a:r>
            <a:r>
              <a:rPr lang="fr-FR" sz="3600" b="1" dirty="0"/>
              <a:t>12</a:t>
            </a:r>
            <a:endParaRPr lang="fr-FR" sz="3600" dirty="0"/>
          </a:p>
        </p:txBody>
      </p:sp>
      <p:pic>
        <p:nvPicPr>
          <p:cNvPr id="4" name="Image 3">
            <a:extLst>
              <a:ext uri="{FF2B5EF4-FFF2-40B4-BE49-F238E27FC236}">
                <a16:creationId xmlns:a16="http://schemas.microsoft.com/office/drawing/2014/main" id="{9FDD66FB-4E5C-478A-AEFB-512B86AF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358" y="912246"/>
            <a:ext cx="8649352" cy="5144088"/>
          </a:xfrm>
          <a:prstGeom prst="rect">
            <a:avLst/>
          </a:prstGeom>
        </p:spPr>
      </p:pic>
    </p:spTree>
    <p:extLst>
      <p:ext uri="{BB962C8B-B14F-4D97-AF65-F5344CB8AC3E}">
        <p14:creationId xmlns:p14="http://schemas.microsoft.com/office/powerpoint/2010/main" val="3597027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F81CD4-6723-4834-ACE5-3197E5FB1C1F}"/>
              </a:ext>
            </a:extLst>
          </p:cNvPr>
          <p:cNvSpPr>
            <a:spLocks noGrp="1"/>
          </p:cNvSpPr>
          <p:nvPr>
            <p:ph type="title"/>
          </p:nvPr>
        </p:nvSpPr>
        <p:spPr/>
        <p:txBody>
          <a:bodyPr/>
          <a:lstStyle/>
          <a:p>
            <a:pPr algn="ctr"/>
            <a:r>
              <a:rPr lang="fr-FR" dirty="0"/>
              <a:t>67 - </a:t>
            </a:r>
            <a:r>
              <a:rPr lang="fr-FR" dirty="0" err="1"/>
              <a:t>Bas-rhin</a:t>
            </a:r>
            <a:r>
              <a:rPr lang="fr-FR" dirty="0"/>
              <a:t> – 39 – </a:t>
            </a:r>
            <a:r>
              <a:rPr lang="fr-FR" sz="1600" dirty="0"/>
              <a:t>(35 </a:t>
            </a:r>
            <a:r>
              <a:rPr lang="fr-FR" sz="1600" dirty="0" err="1"/>
              <a:t>fev</a:t>
            </a:r>
            <a:r>
              <a:rPr lang="fr-FR" sz="1600" dirty="0"/>
              <a:t> à décembre 2020 + 4 en janvier 2020)</a:t>
            </a:r>
            <a:br>
              <a:rPr lang="fr-FR" sz="1600" dirty="0"/>
            </a:br>
            <a:endParaRPr lang="fr-FR" sz="1600" dirty="0"/>
          </a:p>
        </p:txBody>
      </p:sp>
      <p:pic>
        <p:nvPicPr>
          <p:cNvPr id="4" name="Image 3">
            <a:extLst>
              <a:ext uri="{FF2B5EF4-FFF2-40B4-BE49-F238E27FC236}">
                <a16:creationId xmlns:a16="http://schemas.microsoft.com/office/drawing/2014/main" id="{8B2C6B60-E4BA-415D-BD16-55584BCBEA19}"/>
              </a:ext>
            </a:extLst>
          </p:cNvPr>
          <p:cNvPicPr>
            <a:picLocks noChangeAspect="1"/>
          </p:cNvPicPr>
          <p:nvPr/>
        </p:nvPicPr>
        <p:blipFill>
          <a:blip r:embed="rId2"/>
          <a:stretch>
            <a:fillRect/>
          </a:stretch>
        </p:blipFill>
        <p:spPr>
          <a:xfrm>
            <a:off x="2054017" y="1134406"/>
            <a:ext cx="8083965" cy="5259518"/>
          </a:xfrm>
          <a:prstGeom prst="rect">
            <a:avLst/>
          </a:prstGeom>
        </p:spPr>
      </p:pic>
    </p:spTree>
    <p:extLst>
      <p:ext uri="{BB962C8B-B14F-4D97-AF65-F5344CB8AC3E}">
        <p14:creationId xmlns:p14="http://schemas.microsoft.com/office/powerpoint/2010/main" val="305922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E5AD3-0ACF-404C-9601-CD78CFC6E9F1}"/>
              </a:ext>
            </a:extLst>
          </p:cNvPr>
          <p:cNvSpPr>
            <a:spLocks noGrp="1"/>
          </p:cNvSpPr>
          <p:nvPr>
            <p:ph type="title"/>
          </p:nvPr>
        </p:nvSpPr>
        <p:spPr>
          <a:xfrm>
            <a:off x="838200" y="365126"/>
            <a:ext cx="10515600" cy="839498"/>
          </a:xfrm>
        </p:spPr>
        <p:txBody>
          <a:bodyPr>
            <a:normAutofit/>
          </a:bodyPr>
          <a:lstStyle/>
          <a:p>
            <a:pPr algn="ctr"/>
            <a:r>
              <a:rPr lang="fr-FR" sz="3600" dirty="0"/>
              <a:t>68 - Haut Rhin – </a:t>
            </a:r>
            <a:r>
              <a:rPr lang="fr-FR" sz="3600" b="1" dirty="0"/>
              <a:t>19</a:t>
            </a:r>
            <a:r>
              <a:rPr lang="fr-FR" sz="3600" dirty="0"/>
              <a:t> </a:t>
            </a:r>
          </a:p>
        </p:txBody>
      </p:sp>
      <p:pic>
        <p:nvPicPr>
          <p:cNvPr id="4" name="Image 3">
            <a:extLst>
              <a:ext uri="{FF2B5EF4-FFF2-40B4-BE49-F238E27FC236}">
                <a16:creationId xmlns:a16="http://schemas.microsoft.com/office/drawing/2014/main" id="{5BAFDF22-C851-4271-96F4-DF8FD49CE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475" y="1249836"/>
            <a:ext cx="6549915" cy="4782663"/>
          </a:xfrm>
          <a:prstGeom prst="rect">
            <a:avLst/>
          </a:prstGeom>
        </p:spPr>
      </p:pic>
    </p:spTree>
    <p:extLst>
      <p:ext uri="{BB962C8B-B14F-4D97-AF65-F5344CB8AC3E}">
        <p14:creationId xmlns:p14="http://schemas.microsoft.com/office/powerpoint/2010/main" val="131984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806C7-0DEE-4C4B-BA9F-FF6C5DC90BF2}"/>
              </a:ext>
            </a:extLst>
          </p:cNvPr>
          <p:cNvSpPr>
            <a:spLocks noGrp="1"/>
          </p:cNvSpPr>
          <p:nvPr>
            <p:ph type="title"/>
          </p:nvPr>
        </p:nvSpPr>
        <p:spPr/>
        <p:txBody>
          <a:bodyPr>
            <a:normAutofit/>
          </a:bodyPr>
          <a:lstStyle/>
          <a:p>
            <a:pPr algn="ctr"/>
            <a:r>
              <a:rPr lang="fr-FR" sz="3600" dirty="0"/>
              <a:t>72 – Sarthe – </a:t>
            </a:r>
            <a:r>
              <a:rPr lang="fr-FR" sz="3600" b="1" dirty="0"/>
              <a:t>22</a:t>
            </a:r>
            <a:endParaRPr lang="fr-FR" sz="3600" dirty="0"/>
          </a:p>
        </p:txBody>
      </p:sp>
      <p:pic>
        <p:nvPicPr>
          <p:cNvPr id="4" name="Image 3">
            <a:extLst>
              <a:ext uri="{FF2B5EF4-FFF2-40B4-BE49-F238E27FC236}">
                <a16:creationId xmlns:a16="http://schemas.microsoft.com/office/drawing/2014/main" id="{89898549-98CB-43A7-A460-842602B15002}"/>
              </a:ext>
            </a:extLst>
          </p:cNvPr>
          <p:cNvPicPr>
            <a:picLocks noChangeAspect="1"/>
          </p:cNvPicPr>
          <p:nvPr/>
        </p:nvPicPr>
        <p:blipFill>
          <a:blip r:embed="rId2"/>
          <a:stretch>
            <a:fillRect/>
          </a:stretch>
        </p:blipFill>
        <p:spPr>
          <a:xfrm>
            <a:off x="3137770" y="1759907"/>
            <a:ext cx="4690998" cy="4808926"/>
          </a:xfrm>
          <a:prstGeom prst="rect">
            <a:avLst/>
          </a:prstGeom>
        </p:spPr>
      </p:pic>
    </p:spTree>
    <p:extLst>
      <p:ext uri="{BB962C8B-B14F-4D97-AF65-F5344CB8AC3E}">
        <p14:creationId xmlns:p14="http://schemas.microsoft.com/office/powerpoint/2010/main" val="1475506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8FC99E6-1746-4051-9076-ED2BAB873972}"/>
              </a:ext>
            </a:extLst>
          </p:cNvPr>
          <p:cNvSpPr>
            <a:spLocks noGrp="1"/>
          </p:cNvSpPr>
          <p:nvPr>
            <p:ph type="title"/>
          </p:nvPr>
        </p:nvSpPr>
        <p:spPr/>
        <p:txBody>
          <a:bodyPr/>
          <a:lstStyle/>
          <a:p>
            <a:pPr algn="ctr"/>
            <a:r>
              <a:rPr lang="fr-FR" dirty="0"/>
              <a:t>77 - Seine et Marne – </a:t>
            </a:r>
            <a:r>
              <a:rPr lang="fr-FR" b="1" dirty="0"/>
              <a:t>61</a:t>
            </a:r>
            <a:endParaRPr lang="fr-FR" dirty="0"/>
          </a:p>
        </p:txBody>
      </p:sp>
      <p:pic>
        <p:nvPicPr>
          <p:cNvPr id="5" name="Image 4">
            <a:extLst>
              <a:ext uri="{FF2B5EF4-FFF2-40B4-BE49-F238E27FC236}">
                <a16:creationId xmlns:a16="http://schemas.microsoft.com/office/drawing/2014/main" id="{60256734-59CF-4B30-81AA-10274CBE9E68}"/>
              </a:ext>
            </a:extLst>
          </p:cNvPr>
          <p:cNvPicPr>
            <a:picLocks noChangeAspect="1"/>
          </p:cNvPicPr>
          <p:nvPr/>
        </p:nvPicPr>
        <p:blipFill>
          <a:blip r:embed="rId2"/>
          <a:stretch>
            <a:fillRect/>
          </a:stretch>
        </p:blipFill>
        <p:spPr>
          <a:xfrm>
            <a:off x="1014608" y="1943023"/>
            <a:ext cx="10515600" cy="3549640"/>
          </a:xfrm>
          <a:prstGeom prst="rect">
            <a:avLst/>
          </a:prstGeom>
        </p:spPr>
      </p:pic>
    </p:spTree>
    <p:extLst>
      <p:ext uri="{BB962C8B-B14F-4D97-AF65-F5344CB8AC3E}">
        <p14:creationId xmlns:p14="http://schemas.microsoft.com/office/powerpoint/2010/main" val="3386013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CAC6CCF-D67E-46A4-A47A-8AA0A23B360E}"/>
              </a:ext>
            </a:extLst>
          </p:cNvPr>
          <p:cNvSpPr>
            <a:spLocks noGrp="1"/>
          </p:cNvSpPr>
          <p:nvPr>
            <p:ph type="title"/>
          </p:nvPr>
        </p:nvSpPr>
        <p:spPr/>
        <p:txBody>
          <a:bodyPr>
            <a:normAutofit/>
          </a:bodyPr>
          <a:lstStyle/>
          <a:p>
            <a:pPr algn="ctr"/>
            <a:r>
              <a:rPr lang="fr-FR" sz="3600" dirty="0"/>
              <a:t>79 - Deux sèvres - </a:t>
            </a:r>
            <a:r>
              <a:rPr lang="fr-FR" sz="3600" b="1" dirty="0"/>
              <a:t>17</a:t>
            </a:r>
            <a:endParaRPr lang="fr-FR" sz="3600" dirty="0"/>
          </a:p>
        </p:txBody>
      </p:sp>
      <p:pic>
        <p:nvPicPr>
          <p:cNvPr id="7" name="Image 6">
            <a:extLst>
              <a:ext uri="{FF2B5EF4-FFF2-40B4-BE49-F238E27FC236}">
                <a16:creationId xmlns:a16="http://schemas.microsoft.com/office/drawing/2014/main" id="{4AC50604-E1B1-4387-9C28-2FCE4BA39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25" y="1506772"/>
            <a:ext cx="4683102" cy="4554302"/>
          </a:xfrm>
          <a:prstGeom prst="rect">
            <a:avLst/>
          </a:prstGeom>
        </p:spPr>
      </p:pic>
    </p:spTree>
    <p:extLst>
      <p:ext uri="{BB962C8B-B14F-4D97-AF65-F5344CB8AC3E}">
        <p14:creationId xmlns:p14="http://schemas.microsoft.com/office/powerpoint/2010/main" val="426029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1F3ECB-5386-4576-AB9E-92E1030D9B46}"/>
              </a:ext>
            </a:extLst>
          </p:cNvPr>
          <p:cNvSpPr>
            <a:spLocks noGrp="1"/>
          </p:cNvSpPr>
          <p:nvPr>
            <p:ph type="title"/>
          </p:nvPr>
        </p:nvSpPr>
        <p:spPr/>
        <p:txBody>
          <a:bodyPr>
            <a:normAutofit/>
          </a:bodyPr>
          <a:lstStyle/>
          <a:p>
            <a:pPr algn="ctr"/>
            <a:r>
              <a:rPr lang="fr-FR" sz="3600" dirty="0"/>
              <a:t>86 – Vienne –</a:t>
            </a:r>
            <a:r>
              <a:rPr lang="fr-FR" sz="3600" b="1" dirty="0"/>
              <a:t> 26 </a:t>
            </a:r>
            <a:endParaRPr lang="fr-FR" sz="3600" dirty="0"/>
          </a:p>
        </p:txBody>
      </p:sp>
      <p:pic>
        <p:nvPicPr>
          <p:cNvPr id="5" name="Image 4">
            <a:extLst>
              <a:ext uri="{FF2B5EF4-FFF2-40B4-BE49-F238E27FC236}">
                <a16:creationId xmlns:a16="http://schemas.microsoft.com/office/drawing/2014/main" id="{34CA26E3-C2CD-4A2F-9798-AC331166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025" y="1330325"/>
            <a:ext cx="7219950" cy="4197350"/>
          </a:xfrm>
          <a:prstGeom prst="rect">
            <a:avLst/>
          </a:prstGeom>
        </p:spPr>
      </p:pic>
    </p:spTree>
    <p:extLst>
      <p:ext uri="{BB962C8B-B14F-4D97-AF65-F5344CB8AC3E}">
        <p14:creationId xmlns:p14="http://schemas.microsoft.com/office/powerpoint/2010/main" val="269222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0DCCC-50F2-4E83-957C-824743DC35EE}"/>
              </a:ext>
            </a:extLst>
          </p:cNvPr>
          <p:cNvSpPr>
            <a:spLocks noGrp="1"/>
          </p:cNvSpPr>
          <p:nvPr>
            <p:ph type="title"/>
          </p:nvPr>
        </p:nvSpPr>
        <p:spPr>
          <a:xfrm>
            <a:off x="838200" y="365126"/>
            <a:ext cx="10515600" cy="622102"/>
          </a:xfrm>
        </p:spPr>
        <p:txBody>
          <a:bodyPr>
            <a:normAutofit fontScale="90000"/>
          </a:bodyPr>
          <a:lstStyle/>
          <a:p>
            <a:pPr algn="ctr"/>
            <a:r>
              <a:rPr lang="fr-FR" dirty="0"/>
              <a:t>Bilan</a:t>
            </a:r>
          </a:p>
        </p:txBody>
      </p:sp>
      <p:sp>
        <p:nvSpPr>
          <p:cNvPr id="3" name="Espace réservé du contenu 2">
            <a:extLst>
              <a:ext uri="{FF2B5EF4-FFF2-40B4-BE49-F238E27FC236}">
                <a16:creationId xmlns:a16="http://schemas.microsoft.com/office/drawing/2014/main" id="{A3C57FCD-41E0-46A3-85A2-B957A2FD7E41}"/>
              </a:ext>
            </a:extLst>
          </p:cNvPr>
          <p:cNvSpPr>
            <a:spLocks noGrp="1"/>
          </p:cNvSpPr>
          <p:nvPr>
            <p:ph idx="1"/>
          </p:nvPr>
        </p:nvSpPr>
        <p:spPr>
          <a:xfrm>
            <a:off x="838200" y="882032"/>
            <a:ext cx="10515600" cy="5294931"/>
          </a:xfrm>
        </p:spPr>
        <p:txBody>
          <a:bodyPr>
            <a:noAutofit/>
          </a:bodyPr>
          <a:lstStyle/>
          <a:p>
            <a:r>
              <a:rPr lang="fr-FR" sz="1800" dirty="0"/>
              <a:t>Il est finalement relativement facile de définir l’accidentalité au niveau départemental en utilisant les productions départementales</a:t>
            </a:r>
          </a:p>
          <a:p>
            <a:r>
              <a:rPr lang="fr-FR" sz="1800" dirty="0"/>
              <a:t>Les présentations de l’accidentalité sont très variées et leur qualité exprime l’intérêt pour ce qui demeure la plus importante cause de mortalité des jeunes adultes.</a:t>
            </a:r>
          </a:p>
          <a:p>
            <a:r>
              <a:rPr lang="fr-FR" sz="1800" dirty="0"/>
              <a:t>A partir de ces données concernant le nombre de morts sur les routes attribuables aux remontées à la VMA de 90 km/h je vais être en capacité de suivre la croissance de la mortalité de 2020 attribuable au retour à 90 km/h, en tenant compte notamment de la proportion de voies remises à 90 km/h et de la date de ce changement de vitesse maximale. </a:t>
            </a:r>
          </a:p>
          <a:p>
            <a:r>
              <a:rPr lang="fr-FR" sz="1800" dirty="0"/>
              <a:t>Ce sera une évaluation en proportion, elle sera plus significative que les valeurs au niveau de chaque département.</a:t>
            </a:r>
          </a:p>
          <a:p>
            <a:pPr marL="0" lvl="0" indent="0">
              <a:lnSpc>
                <a:spcPct val="107000"/>
              </a:lnSpc>
              <a:buNone/>
            </a:pPr>
            <a:r>
              <a:rPr lang="fr-FR" sz="1800" dirty="0">
                <a:effectLst/>
                <a:latin typeface="Calibri" panose="020F0502020204030204" pitchFamily="34" charset="0"/>
                <a:ea typeface="Calibri" panose="020F0502020204030204" pitchFamily="34" charset="0"/>
                <a:cs typeface="Calibri" panose="020F0502020204030204" pitchFamily="34" charset="0"/>
              </a:rPr>
              <a:t>L’erreur de Bourgtheroulde de janvier 2019 traduisait une improvisation. C’est au cours de cette réunion qu’Emmanuel Macron a envisagé la limitation de vitesse à 80 km/h, proposant des décisions  </a:t>
            </a:r>
            <a:r>
              <a:rPr lang="fr-FR" sz="1800" i="1" dirty="0">
                <a:effectLst/>
                <a:latin typeface="Calibri" panose="020F0502020204030204" pitchFamily="34" charset="0"/>
                <a:ea typeface="Calibri" panose="020F0502020204030204" pitchFamily="34" charset="0"/>
                <a:cs typeface="Calibri" panose="020F0502020204030204" pitchFamily="34" charset="0"/>
              </a:rPr>
              <a:t>«plus intelligentes</a:t>
            </a:r>
            <a:r>
              <a:rPr lang="fr-FR" sz="1800" dirty="0">
                <a:effectLst/>
                <a:latin typeface="Calibri" panose="020F0502020204030204" pitchFamily="34" charset="0"/>
                <a:ea typeface="Calibri" panose="020F0502020204030204" pitchFamily="34" charset="0"/>
                <a:cs typeface="Calibri" panose="020F0502020204030204" pitchFamily="34" charset="0"/>
              </a:rPr>
              <a:t> », « </a:t>
            </a:r>
            <a:r>
              <a:rPr lang="fr-FR" sz="1800" i="1" dirty="0">
                <a:effectLst/>
                <a:latin typeface="Calibri" panose="020F0502020204030204" pitchFamily="34" charset="0"/>
                <a:ea typeface="Calibri" panose="020F0502020204030204" pitchFamily="34" charset="0"/>
                <a:cs typeface="Calibri" panose="020F0502020204030204" pitchFamily="34" charset="0"/>
              </a:rPr>
              <a:t>mieux acceptables</a:t>
            </a:r>
            <a:r>
              <a:rPr lang="fr-FR" sz="1800" dirty="0">
                <a:effectLst/>
                <a:latin typeface="Calibri" panose="020F0502020204030204" pitchFamily="34" charset="0"/>
                <a:ea typeface="Calibri" panose="020F0502020204030204" pitchFamily="34" charset="0"/>
                <a:cs typeface="Calibri" panose="020F0502020204030204" pitchFamily="34" charset="0"/>
              </a:rPr>
              <a:t> », « </a:t>
            </a:r>
            <a:r>
              <a:rPr lang="fr-FR" sz="1800" i="1" dirty="0">
                <a:effectLst/>
                <a:latin typeface="Calibri" panose="020F0502020204030204" pitchFamily="34" charset="0"/>
                <a:ea typeface="Calibri" panose="020F0502020204030204" pitchFamily="34" charset="0"/>
                <a:cs typeface="Calibri" panose="020F0502020204030204" pitchFamily="34" charset="0"/>
              </a:rPr>
              <a:t>plus efficaces</a:t>
            </a:r>
            <a:r>
              <a:rPr lang="fr-FR" sz="1800" dirty="0">
                <a:effectLst/>
                <a:latin typeface="Calibri" panose="020F0502020204030204" pitchFamily="34" charset="0"/>
                <a:ea typeface="Calibri" panose="020F0502020204030204" pitchFamily="34" charset="0"/>
                <a:cs typeface="Calibri" panose="020F0502020204030204" pitchFamily="34" charset="0"/>
              </a:rPr>
              <a:t> ». Ces trois mots n’apportent aucune garantie de qualité d’une décision, ils expriment des velléités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Calibri" panose="020F0502020204030204" pitchFamily="34" charset="0"/>
              </a:rPr>
              <a:t>Le recours à l’intelligence est une pratique dangereuse si elle est isolée.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Calibri" panose="020F0502020204030204" pitchFamily="34" charset="0"/>
              </a:rPr>
              <a:t>La volonté de prendre des décisions « acceptables » est devenue la forme soft de la démagogie.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fr-FR" sz="1800" dirty="0">
                <a:effectLst/>
                <a:latin typeface="Calibri" panose="020F0502020204030204" pitchFamily="34" charset="0"/>
                <a:ea typeface="Calibri" panose="020F0502020204030204" pitchFamily="34" charset="0"/>
                <a:cs typeface="Calibri" panose="020F0502020204030204" pitchFamily="34" charset="0"/>
              </a:rPr>
              <a:t>Quand on veut accroître l’efficacité il faut être capable d’expliquer comment.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632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10EED-6719-4CC6-B95E-9BA0A2E4641F}"/>
              </a:ext>
            </a:extLst>
          </p:cNvPr>
          <p:cNvSpPr>
            <a:spLocks noGrp="1"/>
          </p:cNvSpPr>
          <p:nvPr>
            <p:ph type="title"/>
          </p:nvPr>
        </p:nvSpPr>
        <p:spPr>
          <a:xfrm>
            <a:off x="838200" y="365126"/>
            <a:ext cx="10515600" cy="872956"/>
          </a:xfrm>
        </p:spPr>
        <p:txBody>
          <a:bodyPr/>
          <a:lstStyle/>
          <a:p>
            <a:pPr algn="ctr"/>
            <a:r>
              <a:rPr lang="fr-FR" dirty="0"/>
              <a:t>Quel travail à faire ?</a:t>
            </a:r>
          </a:p>
        </p:txBody>
      </p:sp>
      <p:sp>
        <p:nvSpPr>
          <p:cNvPr id="3" name="Espace réservé du contenu 2">
            <a:extLst>
              <a:ext uri="{FF2B5EF4-FFF2-40B4-BE49-F238E27FC236}">
                <a16:creationId xmlns:a16="http://schemas.microsoft.com/office/drawing/2014/main" id="{D3D88370-5090-44F8-9C36-CA83DD4082FD}"/>
              </a:ext>
            </a:extLst>
          </p:cNvPr>
          <p:cNvSpPr>
            <a:spLocks noGrp="1"/>
          </p:cNvSpPr>
          <p:nvPr>
            <p:ph idx="1"/>
          </p:nvPr>
        </p:nvSpPr>
        <p:spPr>
          <a:xfrm>
            <a:off x="838200" y="1327094"/>
            <a:ext cx="10515600" cy="5081797"/>
          </a:xfrm>
        </p:spPr>
        <p:txBody>
          <a:bodyPr>
            <a:normAutofit fontScale="77500" lnSpcReduction="20000"/>
          </a:bodyPr>
          <a:lstStyle/>
          <a:p>
            <a:r>
              <a:rPr lang="fr-FR" dirty="0"/>
              <a:t>Une fois établie la mortalité par département au cours de l’année 2020, je sais que la fraction des départements qui a fait le choix du retour à 90 a accru son accidentalité.</a:t>
            </a:r>
          </a:p>
          <a:p>
            <a:r>
              <a:rPr lang="fr-FR" dirty="0"/>
              <a:t>Le COVI-19 ayant réduit le trafic nous sommes confrontés à l’association de deux facteurs :</a:t>
            </a:r>
          </a:p>
          <a:p>
            <a:pPr lvl="1"/>
            <a:r>
              <a:rPr lang="fr-FR" dirty="0"/>
              <a:t>La réduction de l’accidentalité sous l’influence de la réduction du trafic, qui est un effet majeur, mais temporaire, il sera annulé quand nous serons tous vaccinés</a:t>
            </a:r>
          </a:p>
          <a:p>
            <a:pPr lvl="1"/>
            <a:r>
              <a:rPr lang="fr-FR" dirty="0"/>
              <a:t>L’accroissement de l’accidentalité dans les départements qui ont autorisé le retour à 90 km/h</a:t>
            </a:r>
          </a:p>
          <a:p>
            <a:r>
              <a:rPr lang="fr-FR" dirty="0"/>
              <a:t>Il faut donc évider de se limiter aux nombres et traiter les proportions pour distinguer les interventions de deux facteurs ,</a:t>
            </a:r>
          </a:p>
          <a:p>
            <a:pPr lvl="1"/>
            <a:r>
              <a:rPr lang="fr-FR" dirty="0"/>
              <a:t>La proportion attribuable au virus</a:t>
            </a:r>
          </a:p>
          <a:p>
            <a:pPr lvl="1"/>
            <a:r>
              <a:rPr lang="fr-FR" dirty="0"/>
              <a:t>La proportion attribuable au président de la République</a:t>
            </a:r>
          </a:p>
          <a:p>
            <a:r>
              <a:rPr lang="fr-FR" dirty="0"/>
              <a:t>Il convient maintenant d’obtenir les dates d’accidents mortels par départements au cours de l’année 2020 et le mois de retour à 90, pour évaluer la fraction d’accidentalité imputable au 90.</a:t>
            </a:r>
          </a:p>
          <a:p>
            <a:r>
              <a:rPr lang="fr-FR" dirty="0"/>
              <a:t>Ce qui est inacceptable dans cette procédure est le refus ridicule de diffuser les données utiles aux chercheurs qui veulent mettre en évidence le nombre d’usagers qui perdront la vie sous l’influence du retour au 90, qui est par ailleurs producteur de dioxyde de carbone. J’ai achevé la première partie, je vais pouvoir travailler sur </a:t>
            </a:r>
            <a:r>
              <a:rPr lang="fr-FR"/>
              <a:t>la seconde,</a:t>
            </a:r>
            <a:endParaRPr lang="fr-FR" dirty="0"/>
          </a:p>
          <a:p>
            <a:endParaRPr lang="fr-FR" dirty="0"/>
          </a:p>
        </p:txBody>
      </p:sp>
    </p:spTree>
    <p:extLst>
      <p:ext uri="{BB962C8B-B14F-4D97-AF65-F5344CB8AC3E}">
        <p14:creationId xmlns:p14="http://schemas.microsoft.com/office/powerpoint/2010/main" val="59316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B62BB21-BDD3-4E09-B981-BE20E5862857}"/>
              </a:ext>
            </a:extLst>
          </p:cNvPr>
          <p:cNvSpPr>
            <a:spLocks noGrp="1"/>
          </p:cNvSpPr>
          <p:nvPr>
            <p:ph type="title"/>
          </p:nvPr>
        </p:nvSpPr>
        <p:spPr/>
        <p:txBody>
          <a:bodyPr>
            <a:normAutofit/>
          </a:bodyPr>
          <a:lstStyle/>
          <a:p>
            <a:pPr algn="ctr"/>
            <a:r>
              <a:rPr lang="fr-FR" sz="3600" dirty="0"/>
              <a:t>3 – Allier – </a:t>
            </a:r>
            <a:r>
              <a:rPr lang="fr-FR" sz="3600" b="1" dirty="0"/>
              <a:t>28</a:t>
            </a:r>
            <a:r>
              <a:rPr lang="fr-FR" sz="3600" dirty="0"/>
              <a:t> </a:t>
            </a:r>
          </a:p>
        </p:txBody>
      </p:sp>
      <p:pic>
        <p:nvPicPr>
          <p:cNvPr id="6" name="Image 5">
            <a:extLst>
              <a:ext uri="{FF2B5EF4-FFF2-40B4-BE49-F238E27FC236}">
                <a16:creationId xmlns:a16="http://schemas.microsoft.com/office/drawing/2014/main" id="{9293F53B-1748-49AA-9983-D7DA1000FF01}"/>
              </a:ext>
            </a:extLst>
          </p:cNvPr>
          <p:cNvPicPr>
            <a:picLocks noChangeAspect="1"/>
          </p:cNvPicPr>
          <p:nvPr/>
        </p:nvPicPr>
        <p:blipFill>
          <a:blip r:embed="rId2"/>
          <a:stretch>
            <a:fillRect/>
          </a:stretch>
        </p:blipFill>
        <p:spPr>
          <a:xfrm>
            <a:off x="935064" y="2168459"/>
            <a:ext cx="9668218" cy="3631299"/>
          </a:xfrm>
          <a:prstGeom prst="rect">
            <a:avLst/>
          </a:prstGeom>
        </p:spPr>
      </p:pic>
    </p:spTree>
    <p:extLst>
      <p:ext uri="{BB962C8B-B14F-4D97-AF65-F5344CB8AC3E}">
        <p14:creationId xmlns:p14="http://schemas.microsoft.com/office/powerpoint/2010/main" val="38237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7DF397-FE18-4267-B466-BBED20DF46F4}"/>
              </a:ext>
            </a:extLst>
          </p:cNvPr>
          <p:cNvSpPr>
            <a:spLocks noGrp="1"/>
          </p:cNvSpPr>
          <p:nvPr>
            <p:ph type="title"/>
          </p:nvPr>
        </p:nvSpPr>
        <p:spPr/>
        <p:txBody>
          <a:bodyPr>
            <a:normAutofit/>
          </a:bodyPr>
          <a:lstStyle/>
          <a:p>
            <a:pPr algn="ctr"/>
            <a:r>
              <a:rPr lang="fr-FR" sz="3600" dirty="0"/>
              <a:t>5 - Hautes Alpes – </a:t>
            </a:r>
            <a:r>
              <a:rPr lang="fr-FR" sz="3600" b="1" dirty="0"/>
              <a:t>2</a:t>
            </a:r>
            <a:endParaRPr lang="fr-FR" sz="3600" dirty="0"/>
          </a:p>
        </p:txBody>
      </p:sp>
      <p:pic>
        <p:nvPicPr>
          <p:cNvPr id="5" name="Image 4">
            <a:extLst>
              <a:ext uri="{FF2B5EF4-FFF2-40B4-BE49-F238E27FC236}">
                <a16:creationId xmlns:a16="http://schemas.microsoft.com/office/drawing/2014/main" id="{377CF276-6272-48F1-883B-524A6CBD6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807" y="2483853"/>
            <a:ext cx="8083318" cy="2691704"/>
          </a:xfrm>
          <a:prstGeom prst="rect">
            <a:avLst/>
          </a:prstGeom>
        </p:spPr>
      </p:pic>
    </p:spTree>
    <p:extLst>
      <p:ext uri="{BB962C8B-B14F-4D97-AF65-F5344CB8AC3E}">
        <p14:creationId xmlns:p14="http://schemas.microsoft.com/office/powerpoint/2010/main" val="116845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EEC25-5798-4857-A799-D74F7C21A349}"/>
              </a:ext>
            </a:extLst>
          </p:cNvPr>
          <p:cNvSpPr>
            <a:spLocks noGrp="1"/>
          </p:cNvSpPr>
          <p:nvPr>
            <p:ph type="title"/>
          </p:nvPr>
        </p:nvSpPr>
        <p:spPr>
          <a:xfrm>
            <a:off x="838200" y="365126"/>
            <a:ext cx="10515600" cy="632764"/>
          </a:xfrm>
        </p:spPr>
        <p:txBody>
          <a:bodyPr>
            <a:normAutofit/>
          </a:bodyPr>
          <a:lstStyle/>
          <a:p>
            <a:pPr algn="ctr"/>
            <a:r>
              <a:rPr lang="fr-FR" sz="3600" dirty="0"/>
              <a:t>10 - Aube  - </a:t>
            </a:r>
            <a:r>
              <a:rPr lang="fr-FR" sz="3600" b="1" dirty="0"/>
              <a:t>21</a:t>
            </a:r>
            <a:r>
              <a:rPr lang="fr-FR" sz="3600" dirty="0"/>
              <a:t> </a:t>
            </a:r>
            <a:r>
              <a:rPr lang="fr-FR" sz="2000" b="1" dirty="0"/>
              <a:t>(18 + 3 tués en décembre = 21 décès)</a:t>
            </a:r>
          </a:p>
        </p:txBody>
      </p:sp>
      <p:pic>
        <p:nvPicPr>
          <p:cNvPr id="8" name="Image 7">
            <a:extLst>
              <a:ext uri="{FF2B5EF4-FFF2-40B4-BE49-F238E27FC236}">
                <a16:creationId xmlns:a16="http://schemas.microsoft.com/office/drawing/2014/main" id="{548E4233-9C89-4FD4-9D66-1E665394B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129" y="997890"/>
            <a:ext cx="7901742" cy="5860109"/>
          </a:xfrm>
          <a:prstGeom prst="rect">
            <a:avLst/>
          </a:prstGeom>
        </p:spPr>
      </p:pic>
    </p:spTree>
    <p:extLst>
      <p:ext uri="{BB962C8B-B14F-4D97-AF65-F5344CB8AC3E}">
        <p14:creationId xmlns:p14="http://schemas.microsoft.com/office/powerpoint/2010/main" val="409225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B169C-3E0E-43B2-9CD9-A5BA592F4AE3}"/>
              </a:ext>
            </a:extLst>
          </p:cNvPr>
          <p:cNvSpPr>
            <a:spLocks noGrp="1"/>
          </p:cNvSpPr>
          <p:nvPr>
            <p:ph type="title"/>
          </p:nvPr>
        </p:nvSpPr>
        <p:spPr/>
        <p:txBody>
          <a:bodyPr>
            <a:normAutofit/>
          </a:bodyPr>
          <a:lstStyle/>
          <a:p>
            <a:pPr algn="ctr"/>
            <a:r>
              <a:rPr lang="fr-FR" sz="3600" dirty="0"/>
              <a:t>14 – calvados – </a:t>
            </a:r>
            <a:r>
              <a:rPr lang="fr-FR" sz="3600" b="1" dirty="0"/>
              <a:t>27</a:t>
            </a:r>
            <a:r>
              <a:rPr lang="fr-FR" sz="3600" dirty="0"/>
              <a:t> </a:t>
            </a:r>
          </a:p>
        </p:txBody>
      </p:sp>
      <p:pic>
        <p:nvPicPr>
          <p:cNvPr id="4" name="Image 3">
            <a:extLst>
              <a:ext uri="{FF2B5EF4-FFF2-40B4-BE49-F238E27FC236}">
                <a16:creationId xmlns:a16="http://schemas.microsoft.com/office/drawing/2014/main" id="{6AA23CB5-A610-4623-952F-C13AB9C9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737" y="1523296"/>
            <a:ext cx="7267493" cy="4934653"/>
          </a:xfrm>
          <a:prstGeom prst="rect">
            <a:avLst/>
          </a:prstGeom>
        </p:spPr>
      </p:pic>
    </p:spTree>
    <p:extLst>
      <p:ext uri="{BB962C8B-B14F-4D97-AF65-F5344CB8AC3E}">
        <p14:creationId xmlns:p14="http://schemas.microsoft.com/office/powerpoint/2010/main" val="357895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A8131A9-8FFA-440C-AE0B-A55E19BF1419}"/>
              </a:ext>
            </a:extLst>
          </p:cNvPr>
          <p:cNvSpPr>
            <a:spLocks noGrp="1"/>
          </p:cNvSpPr>
          <p:nvPr>
            <p:ph type="title"/>
          </p:nvPr>
        </p:nvSpPr>
        <p:spPr>
          <a:xfrm>
            <a:off x="838200" y="365126"/>
            <a:ext cx="10515600" cy="618168"/>
          </a:xfrm>
        </p:spPr>
        <p:txBody>
          <a:bodyPr>
            <a:normAutofit/>
          </a:bodyPr>
          <a:lstStyle/>
          <a:p>
            <a:pPr algn="ctr"/>
            <a:r>
              <a:rPr lang="fr-FR" sz="3600" dirty="0"/>
              <a:t>15 - Cantal – </a:t>
            </a:r>
            <a:r>
              <a:rPr lang="fr-FR" sz="3600" b="1" dirty="0"/>
              <a:t>7</a:t>
            </a:r>
            <a:r>
              <a:rPr lang="fr-FR" sz="3600" dirty="0"/>
              <a:t> </a:t>
            </a:r>
            <a:r>
              <a:rPr lang="fr-FR" sz="2000" dirty="0"/>
              <a:t>(6 + 1, bilan final 7 tués )</a:t>
            </a:r>
          </a:p>
        </p:txBody>
      </p:sp>
      <p:pic>
        <p:nvPicPr>
          <p:cNvPr id="7" name="Image 6">
            <a:extLst>
              <a:ext uri="{FF2B5EF4-FFF2-40B4-BE49-F238E27FC236}">
                <a16:creationId xmlns:a16="http://schemas.microsoft.com/office/drawing/2014/main" id="{03CD1A0E-D036-47BB-AB14-C9C4A143919B}"/>
              </a:ext>
            </a:extLst>
          </p:cNvPr>
          <p:cNvPicPr>
            <a:picLocks noChangeAspect="1"/>
          </p:cNvPicPr>
          <p:nvPr/>
        </p:nvPicPr>
        <p:blipFill>
          <a:blip r:embed="rId2"/>
          <a:stretch>
            <a:fillRect/>
          </a:stretch>
        </p:blipFill>
        <p:spPr>
          <a:xfrm>
            <a:off x="2336104" y="1152395"/>
            <a:ext cx="8049254" cy="5705604"/>
          </a:xfrm>
          <a:prstGeom prst="rect">
            <a:avLst/>
          </a:prstGeom>
        </p:spPr>
      </p:pic>
    </p:spTree>
    <p:extLst>
      <p:ext uri="{BB962C8B-B14F-4D97-AF65-F5344CB8AC3E}">
        <p14:creationId xmlns:p14="http://schemas.microsoft.com/office/powerpoint/2010/main" val="154937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F2577-3B89-4888-B346-D75B59D113FB}"/>
              </a:ext>
            </a:extLst>
          </p:cNvPr>
          <p:cNvSpPr>
            <a:spLocks noGrp="1"/>
          </p:cNvSpPr>
          <p:nvPr>
            <p:ph type="title"/>
          </p:nvPr>
        </p:nvSpPr>
        <p:spPr/>
        <p:txBody>
          <a:bodyPr/>
          <a:lstStyle/>
          <a:p>
            <a:pPr algn="ctr"/>
            <a:r>
              <a:rPr lang="fr-FR" dirty="0"/>
              <a:t>15 – Cantal - 7</a:t>
            </a:r>
          </a:p>
        </p:txBody>
      </p:sp>
      <p:pic>
        <p:nvPicPr>
          <p:cNvPr id="4" name="Image 3">
            <a:extLst>
              <a:ext uri="{FF2B5EF4-FFF2-40B4-BE49-F238E27FC236}">
                <a16:creationId xmlns:a16="http://schemas.microsoft.com/office/drawing/2014/main" id="{C205E65F-6650-4FCC-9614-E55075FA35EB}"/>
              </a:ext>
            </a:extLst>
          </p:cNvPr>
          <p:cNvPicPr>
            <a:picLocks noChangeAspect="1"/>
          </p:cNvPicPr>
          <p:nvPr/>
        </p:nvPicPr>
        <p:blipFill>
          <a:blip r:embed="rId2"/>
          <a:stretch>
            <a:fillRect/>
          </a:stretch>
        </p:blipFill>
        <p:spPr>
          <a:xfrm>
            <a:off x="2596970" y="2835244"/>
            <a:ext cx="6998060" cy="1187511"/>
          </a:xfrm>
          <a:prstGeom prst="rect">
            <a:avLst/>
          </a:prstGeom>
        </p:spPr>
      </p:pic>
    </p:spTree>
    <p:extLst>
      <p:ext uri="{BB962C8B-B14F-4D97-AF65-F5344CB8AC3E}">
        <p14:creationId xmlns:p14="http://schemas.microsoft.com/office/powerpoint/2010/main" val="22205259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5187</TotalTime>
  <Words>1663</Words>
  <Application>Microsoft Office PowerPoint</Application>
  <PresentationFormat>Grand écran</PresentationFormat>
  <Paragraphs>110</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Calibri Light</vt:lpstr>
      <vt:lpstr>Courier New</vt:lpstr>
      <vt:lpstr>Thème Office</vt:lpstr>
      <vt:lpstr>L’accidentalité du 80km/ et 90 km/h en 2020 </vt:lpstr>
      <vt:lpstr>32 départements ont fait le choix en 2020 d’un retour à 90 km/h dans des proportions de 1% à 100% de longueurs de leurs voies, traduisant l’absence de rationalité de leur  comportement </vt:lpstr>
      <vt:lpstr>La procédure à utiliser</vt:lpstr>
      <vt:lpstr>3 – Allier – 28 </vt:lpstr>
      <vt:lpstr>5 - Hautes Alpes – 2</vt:lpstr>
      <vt:lpstr>10 - Aube  - 21 (18 + 3 tués en décembre = 21 décès)</vt:lpstr>
      <vt:lpstr>14 – calvados – 27 </vt:lpstr>
      <vt:lpstr>15 - Cantal – 7 (6 + 1, bilan final 7 tués )</vt:lpstr>
      <vt:lpstr>15 – Cantal - 7</vt:lpstr>
      <vt:lpstr>16 – Charente – 15</vt:lpstr>
      <vt:lpstr>17 - Charente Maritime – 43</vt:lpstr>
      <vt:lpstr>18 - Cher – 12 (ajout de 1 en décembre) </vt:lpstr>
      <vt:lpstr>19 – corrèze – 16</vt:lpstr>
      <vt:lpstr>21 - Côte d’or – 27</vt:lpstr>
      <vt:lpstr>23 – creuse – 6</vt:lpstr>
      <vt:lpstr>24 – dordogne – 19</vt:lpstr>
      <vt:lpstr>28 - Eure et Loir – 21</vt:lpstr>
      <vt:lpstr>34 - Hérault – 51</vt:lpstr>
      <vt:lpstr>36 - Indre - 8</vt:lpstr>
      <vt:lpstr>37 - Indre et Loire – 18</vt:lpstr>
      <vt:lpstr>39 – jura – 15 </vt:lpstr>
      <vt:lpstr>41 - Loir et cher – 20</vt:lpstr>
      <vt:lpstr>43 - Haute Loire – 11</vt:lpstr>
      <vt:lpstr>45 – Loiret – 31 - </vt:lpstr>
      <vt:lpstr>48 – Lozère – 4</vt:lpstr>
      <vt:lpstr>49 - Maine et Loire – 28 </vt:lpstr>
      <vt:lpstr>52 - Haute Marne – 9</vt:lpstr>
      <vt:lpstr>53 - Mayenne (7 en juillet ) – 9 décès le 17 décembre</vt:lpstr>
      <vt:lpstr>61 – Orne – 28</vt:lpstr>
      <vt:lpstr>65 - Hautes Pyrénées - 12</vt:lpstr>
      <vt:lpstr>67 - Bas-rhin – 39 – (35 fev à décembre 2020 + 4 en janvier 2020) </vt:lpstr>
      <vt:lpstr>68 - Haut Rhin – 19 </vt:lpstr>
      <vt:lpstr>72 – Sarthe – 22</vt:lpstr>
      <vt:lpstr>77 - Seine et Marne – 61</vt:lpstr>
      <vt:lpstr>79 - Deux sèvres - 17</vt:lpstr>
      <vt:lpstr>86 – Vienne – 26 </vt:lpstr>
      <vt:lpstr>Bilan</vt:lpstr>
      <vt:lpstr>Quel travail à faire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circuits</dc:title>
  <dc:creator>claude got</dc:creator>
  <cp:lastModifiedBy>claude got</cp:lastModifiedBy>
  <cp:revision>135</cp:revision>
  <dcterms:created xsi:type="dcterms:W3CDTF">2021-01-30T20:43:52Z</dcterms:created>
  <dcterms:modified xsi:type="dcterms:W3CDTF">2021-02-17T15:57:31Z</dcterms:modified>
</cp:coreProperties>
</file>